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77" r:id="rId6"/>
    <p:sldId id="2063" r:id="rId7"/>
    <p:sldId id="264" r:id="rId8"/>
    <p:sldId id="261" r:id="rId9"/>
    <p:sldId id="2062" r:id="rId10"/>
    <p:sldId id="263" r:id="rId11"/>
    <p:sldId id="2032" r:id="rId12"/>
    <p:sldId id="2036" r:id="rId13"/>
    <p:sldId id="2067" r:id="rId14"/>
    <p:sldId id="2065" r:id="rId15"/>
    <p:sldId id="2068" r:id="rId16"/>
    <p:sldId id="2070" r:id="rId17"/>
    <p:sldId id="2092" r:id="rId18"/>
    <p:sldId id="257" r:id="rId19"/>
    <p:sldId id="2064" r:id="rId20"/>
    <p:sldId id="2094" r:id="rId21"/>
    <p:sldId id="2095" r:id="rId22"/>
    <p:sldId id="2096" r:id="rId23"/>
    <p:sldId id="2107" r:id="rId24"/>
    <p:sldId id="2108" r:id="rId25"/>
    <p:sldId id="2100" r:id="rId26"/>
    <p:sldId id="2109" r:id="rId27"/>
    <p:sldId id="2098" r:id="rId28"/>
    <p:sldId id="2097" r:id="rId29"/>
    <p:sldId id="2099" r:id="rId30"/>
    <p:sldId id="2093" r:id="rId31"/>
    <p:sldId id="2102" r:id="rId32"/>
    <p:sldId id="2101" r:id="rId33"/>
    <p:sldId id="2035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4519"/>
    <a:srgbClr val="288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/>
    <p:restoredTop sz="84167"/>
  </p:normalViewPr>
  <p:slideViewPr>
    <p:cSldViewPr snapToGrid="0" snapToObjects="1" showGuides="1">
      <p:cViewPr varScale="1">
        <p:scale>
          <a:sx n="95" d="100"/>
          <a:sy n="95" d="100"/>
        </p:scale>
        <p:origin x="1144" y="176"/>
      </p:cViewPr>
      <p:guideLst>
        <p:guide orient="horz" pos="2116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gs" Target="tags/tag70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CF9DB-89B8-4144-BFBE-F4D3B810C915}" type="datetimeFigureOut">
              <a:rPr lang="zh-CN" altLang="en-US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EE4E-6067-CA43-BAD4-2F0481A23C21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  <p:sp>
        <p:nvSpPr>
          <p:cNvPr id="11" name="TextBox 9"/>
          <p:cNvSpPr txBox="1"/>
          <p:nvPr userDrawn="1"/>
        </p:nvSpPr>
        <p:spPr>
          <a:xfrm>
            <a:off x="1907704" y="5560038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F53F-AFE0-4A4F-9E1A-9EA7C044984A}" type="datetimeFigureOut">
              <a:rPr lang="zh-CN" altLang="en-US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50982-3B48-9E4D-9364-C9CD03300A9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2.png"/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jpe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5" Type="http://schemas.openxmlformats.org/officeDocument/2006/relationships/notesSlide" Target="../notesSlides/notesSlide19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10.png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tags" Target="../tags/tag3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.png"/><Relationship Id="rId2" Type="http://schemas.openxmlformats.org/officeDocument/2006/relationships/tags" Target="../tags/tag45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10.png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0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5" Type="http://schemas.openxmlformats.org/officeDocument/2006/relationships/notesSlide" Target="../notesSlides/notesSlide26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10.png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tags" Target="../tags/tag6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8.xml"/><Relationship Id="rId14" Type="http://schemas.openxmlformats.org/officeDocument/2006/relationships/image" Target="../media/image2.svg"/><Relationship Id="rId13" Type="http://schemas.openxmlformats.org/officeDocument/2006/relationships/image" Target="../media/image1.png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8.xml"/><Relationship Id="rId14" Type="http://schemas.openxmlformats.org/officeDocument/2006/relationships/image" Target="../media/image2.svg"/><Relationship Id="rId13" Type="http://schemas.openxmlformats.org/officeDocument/2006/relationships/image" Target="../media/image1.png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11178460" y="309390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3" name="Rectangle: Rounded Corners 7"/>
          <p:cNvSpPr/>
          <p:nvPr/>
        </p:nvSpPr>
        <p:spPr>
          <a:xfrm>
            <a:off x="1394278" y="5054141"/>
            <a:ext cx="1341347" cy="429739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id-ID" sz="1400" dirty="0">
                <a:cs typeface="+mn-ea"/>
                <a:sym typeface="+mn-lt"/>
              </a:rPr>
              <a:t>2023.10.26</a:t>
            </a:r>
            <a:endParaRPr lang="id-ID" sz="1400" dirty="0">
              <a:cs typeface="+mn-ea"/>
              <a:sym typeface="+mn-lt"/>
            </a:endParaRPr>
          </a:p>
        </p:txBody>
      </p:sp>
      <p:sp>
        <p:nvSpPr>
          <p:cNvPr id="14" name="Title 5"/>
          <p:cNvSpPr txBox="1"/>
          <p:nvPr/>
        </p:nvSpPr>
        <p:spPr>
          <a:xfrm>
            <a:off x="1373505" y="2132965"/>
            <a:ext cx="77470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基于ChatGPT的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01750" y="2759710"/>
            <a:ext cx="8914765" cy="116014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自然语言</a:t>
            </a:r>
            <a:r>
              <a:rPr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时空数据分析系统</a:t>
            </a:r>
            <a:endParaRPr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9743" y="3747119"/>
            <a:ext cx="6481794" cy="730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伦天乐，苏军又，陶毅诚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Supervisor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：宋轩老师，范子沛老师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2" name="Picture 3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96055" y="309245"/>
            <a:ext cx="223901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7003849" y="655295"/>
              <a:ext cx="267970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ReAct</a:t>
              </a:r>
              <a:endParaRPr lang="en-US" altLang="zh-CN" sz="6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7345680" y="1670050"/>
            <a:ext cx="4194810" cy="3670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ReAct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是一种调用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LLM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的策略和方法，将其应用于各种语言和决策任务，可以提高大模型的可解释性和可信度。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使用语言生成模型（LLMs）交替生成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推理过程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任务特定操作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的应用，从而在二者之间实现更大的协同作用：推理过程帮助模型诱导、跟踪和更新操作计划，以及处理异常情况，而操作则使其能够与外部来源（如知识库或环境）交互并获取额外信息。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PA-圆角矩形 1"/>
          <p:cNvSpPr/>
          <p:nvPr>
            <p:custDataLst>
              <p:tags r:id="rId2"/>
            </p:custDataLst>
          </p:nvPr>
        </p:nvSpPr>
        <p:spPr>
          <a:xfrm rot="5400000">
            <a:off x="6249354" y="3444505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iShot_2023-10-24_11.46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1037590"/>
            <a:ext cx="6637655" cy="5671820"/>
          </a:xfrm>
          <a:prstGeom prst="rect">
            <a:avLst/>
          </a:prstGeom>
        </p:spPr>
      </p:pic>
      <p:pic>
        <p:nvPicPr>
          <p:cNvPr id="14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966084" y="-3004845"/>
            <a:ext cx="22130139" cy="11278161"/>
            <a:chOff x="-3966084" y="-3004845"/>
            <a:chExt cx="22130139" cy="11278161"/>
          </a:xfrm>
        </p:grpSpPr>
        <p:sp>
          <p:nvSpPr>
            <p:cNvPr id="11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5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982210" y="1416050"/>
            <a:ext cx="6846570" cy="512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PA-文本框 42"/>
          <p:cNvSpPr txBox="1"/>
          <p:nvPr>
            <p:custDataLst>
              <p:tags r:id="rId1"/>
            </p:custDataLst>
          </p:nvPr>
        </p:nvSpPr>
        <p:spPr>
          <a:xfrm>
            <a:off x="5338445" y="1915795"/>
            <a:ext cx="6253480" cy="4305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LangChain是一个开发应用程序的框架，它基于语言模型。它的主要功能包括：</a:t>
            </a:r>
            <a:endParaRPr lang="id-ID" sz="2000" dirty="0">
              <a:solidFill>
                <a:schemeClr val="bg1"/>
              </a:solidFill>
              <a:latin typeface="+mn-lt"/>
              <a:ea typeface="黑体" charset="0"/>
              <a:cs typeface="+mn-lt"/>
              <a:sym typeface="+mn-lt"/>
            </a:endParaRP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上下文感知：将语言模型与上下文数据源连接起来，例如提示指令、少量示例、内容等，以便在回答问题时能够基于提供的上下文进行推理和决策。</a:t>
            </a:r>
            <a:endParaRPr lang="id-ID" sz="2000" dirty="0">
              <a:solidFill>
                <a:schemeClr val="bg1"/>
              </a:solidFill>
              <a:latin typeface="+mn-lt"/>
              <a:ea typeface="黑体" charset="0"/>
              <a:cs typeface="+mn-lt"/>
              <a:sym typeface="+mn-lt"/>
            </a:endParaRP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推理能力：依赖语言模型进行推理，根据提供的上下文决定如何回答问题或采取行动。</a:t>
            </a:r>
            <a:endParaRPr lang="id-ID" sz="2000" dirty="0">
              <a:solidFill>
                <a:schemeClr val="bg1"/>
              </a:solidFill>
              <a:latin typeface="+mn-lt"/>
              <a:ea typeface="黑体" charset="0"/>
              <a:cs typeface="+mn-lt"/>
              <a:sym typeface="+mn-lt"/>
            </a:endParaRP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LangChain提供了多个模块，包括模型I/O、检索、链式组装、代理、内存和回调</a:t>
            </a:r>
            <a:r>
              <a:rPr lang="zh-CN" alt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。</a:t>
            </a:r>
            <a:endParaRPr lang="zh-CN" altLang="id-ID" sz="2000" dirty="0">
              <a:solidFill>
                <a:schemeClr val="bg1"/>
              </a:solidFill>
              <a:latin typeface="+mn-lt"/>
              <a:ea typeface="黑体" charset="0"/>
              <a:cs typeface="+mn-lt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98670" y="309245"/>
            <a:ext cx="3286760" cy="815975"/>
          </a:xfrm>
          <a:prstGeom prst="rect">
            <a:avLst/>
          </a:prstGeom>
          <a:blipFill rotWithShape="1"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" y="1257935"/>
            <a:ext cx="4286885" cy="52857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505" y="431165"/>
            <a:ext cx="4588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ToolLLM    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ToolBench</a:t>
            </a:r>
            <a:endParaRPr lang="en-US" sz="28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 90"/>
          <p:cNvSpPr>
            <a:spLocks noEditPoints="1"/>
          </p:cNvSpPr>
          <p:nvPr/>
        </p:nvSpPr>
        <p:spPr bwMode="auto">
          <a:xfrm>
            <a:off x="6384134" y="1304962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1" name="Freeform 147"/>
          <p:cNvSpPr>
            <a:spLocks noEditPoints="1"/>
          </p:cNvSpPr>
          <p:nvPr/>
        </p:nvSpPr>
        <p:spPr bwMode="auto">
          <a:xfrm>
            <a:off x="802469" y="1307848"/>
            <a:ext cx="433766" cy="431018"/>
          </a:xfrm>
          <a:custGeom>
            <a:avLst/>
            <a:gdLst>
              <a:gd name="T0" fmla="*/ 66 w 67"/>
              <a:gd name="T1" fmla="*/ 0 h 64"/>
              <a:gd name="T2" fmla="*/ 65 w 67"/>
              <a:gd name="T3" fmla="*/ 0 h 64"/>
              <a:gd name="T4" fmla="*/ 1 w 67"/>
              <a:gd name="T5" fmla="*/ 42 h 64"/>
              <a:gd name="T6" fmla="*/ 1 w 67"/>
              <a:gd name="T7" fmla="*/ 44 h 64"/>
              <a:gd name="T8" fmla="*/ 2 w 67"/>
              <a:gd name="T9" fmla="*/ 45 h 64"/>
              <a:gd name="T10" fmla="*/ 26 w 67"/>
              <a:gd name="T11" fmla="*/ 45 h 64"/>
              <a:gd name="T12" fmla="*/ 25 w 67"/>
              <a:gd name="T13" fmla="*/ 62 h 64"/>
              <a:gd name="T14" fmla="*/ 26 w 67"/>
              <a:gd name="T15" fmla="*/ 64 h 64"/>
              <a:gd name="T16" fmla="*/ 27 w 67"/>
              <a:gd name="T17" fmla="*/ 64 h 64"/>
              <a:gd name="T18" fmla="*/ 28 w 67"/>
              <a:gd name="T19" fmla="*/ 63 h 64"/>
              <a:gd name="T20" fmla="*/ 37 w 67"/>
              <a:gd name="T21" fmla="*/ 52 h 64"/>
              <a:gd name="T22" fmla="*/ 59 w 67"/>
              <a:gd name="T23" fmla="*/ 64 h 64"/>
              <a:gd name="T24" fmla="*/ 61 w 67"/>
              <a:gd name="T25" fmla="*/ 64 h 64"/>
              <a:gd name="T26" fmla="*/ 61 w 67"/>
              <a:gd name="T27" fmla="*/ 62 h 64"/>
              <a:gd name="T28" fmla="*/ 67 w 67"/>
              <a:gd name="T29" fmla="*/ 1 h 64"/>
              <a:gd name="T30" fmla="*/ 66 w 67"/>
              <a:gd name="T31" fmla="*/ 0 h 64"/>
              <a:gd name="T32" fmla="*/ 27 w 67"/>
              <a:gd name="T33" fmla="*/ 42 h 64"/>
              <a:gd name="T34" fmla="*/ 27 w 67"/>
              <a:gd name="T35" fmla="*/ 42 h 64"/>
              <a:gd name="T36" fmla="*/ 7 w 67"/>
              <a:gd name="T37" fmla="*/ 42 h 64"/>
              <a:gd name="T38" fmla="*/ 58 w 67"/>
              <a:gd name="T39" fmla="*/ 8 h 64"/>
              <a:gd name="T40" fmla="*/ 27 w 67"/>
              <a:gd name="T41" fmla="*/ 42 h 64"/>
              <a:gd name="T42" fmla="*/ 38 w 67"/>
              <a:gd name="T43" fmla="*/ 49 h 64"/>
              <a:gd name="T44" fmla="*/ 63 w 67"/>
              <a:gd name="T45" fmla="*/ 7 h 64"/>
              <a:gd name="T46" fmla="*/ 59 w 67"/>
              <a:gd name="T47" fmla="*/ 60 h 64"/>
              <a:gd name="T48" fmla="*/ 38 w 67"/>
              <a:gd name="T49" fmla="*/ 49 h 64"/>
              <a:gd name="T50" fmla="*/ 29 w 67"/>
              <a:gd name="T51" fmla="*/ 58 h 64"/>
              <a:gd name="T52" fmla="*/ 29 w 67"/>
              <a:gd name="T53" fmla="*/ 44 h 64"/>
              <a:gd name="T54" fmla="*/ 29 w 67"/>
              <a:gd name="T55" fmla="*/ 43 h 64"/>
              <a:gd name="T56" fmla="*/ 60 w 67"/>
              <a:gd name="T57" fmla="*/ 9 h 64"/>
              <a:gd name="T58" fmla="*/ 36 w 67"/>
              <a:gd name="T59" fmla="*/ 49 h 64"/>
              <a:gd name="T60" fmla="*/ 36 w 67"/>
              <a:gd name="T61" fmla="*/ 49 h 64"/>
              <a:gd name="T62" fmla="*/ 29 w 67"/>
              <a:gd name="T63" fmla="*/ 5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64">
                <a:moveTo>
                  <a:pt x="66" y="0"/>
                </a:moveTo>
                <a:cubicBezTo>
                  <a:pt x="66" y="0"/>
                  <a:pt x="65" y="0"/>
                  <a:pt x="65" y="0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3"/>
                  <a:pt x="0" y="43"/>
                  <a:pt x="1" y="44"/>
                </a:cubicBezTo>
                <a:cubicBezTo>
                  <a:pt x="1" y="45"/>
                  <a:pt x="1" y="45"/>
                  <a:pt x="2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3"/>
                  <a:pt x="26" y="63"/>
                  <a:pt x="26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4"/>
                  <a:pt x="28" y="63"/>
                  <a:pt x="28" y="63"/>
                </a:cubicBezTo>
                <a:cubicBezTo>
                  <a:pt x="37" y="52"/>
                  <a:pt x="37" y="52"/>
                  <a:pt x="37" y="52"/>
                </a:cubicBezTo>
                <a:cubicBezTo>
                  <a:pt x="59" y="64"/>
                  <a:pt x="59" y="64"/>
                  <a:pt x="59" y="64"/>
                </a:cubicBezTo>
                <a:cubicBezTo>
                  <a:pt x="60" y="64"/>
                  <a:pt x="60" y="64"/>
                  <a:pt x="61" y="64"/>
                </a:cubicBezTo>
                <a:cubicBezTo>
                  <a:pt x="61" y="63"/>
                  <a:pt x="61" y="63"/>
                  <a:pt x="61" y="62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1"/>
                  <a:pt x="67" y="0"/>
                  <a:pt x="66" y="0"/>
                </a:cubicBezTo>
                <a:close/>
                <a:moveTo>
                  <a:pt x="27" y="42"/>
                </a:moveTo>
                <a:cubicBezTo>
                  <a:pt x="27" y="42"/>
                  <a:pt x="27" y="42"/>
                  <a:pt x="27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58" y="8"/>
                  <a:pt x="58" y="8"/>
                  <a:pt x="58" y="8"/>
                </a:cubicBezTo>
                <a:lnTo>
                  <a:pt x="27" y="42"/>
                </a:lnTo>
                <a:close/>
                <a:moveTo>
                  <a:pt x="38" y="49"/>
                </a:moveTo>
                <a:cubicBezTo>
                  <a:pt x="63" y="7"/>
                  <a:pt x="63" y="7"/>
                  <a:pt x="63" y="7"/>
                </a:cubicBezTo>
                <a:cubicBezTo>
                  <a:pt x="59" y="60"/>
                  <a:pt x="59" y="60"/>
                  <a:pt x="59" y="60"/>
                </a:cubicBezTo>
                <a:lnTo>
                  <a:pt x="38" y="49"/>
                </a:lnTo>
                <a:close/>
                <a:moveTo>
                  <a:pt x="29" y="58"/>
                </a:move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3"/>
                </a:cubicBezTo>
                <a:cubicBezTo>
                  <a:pt x="60" y="9"/>
                  <a:pt x="60" y="9"/>
                  <a:pt x="60" y="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lnTo>
                  <a:pt x="29" y="58"/>
                </a:ln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802640" y="1950085"/>
            <a:ext cx="4589145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ToolLLM 是一个框架，可以使大型语言模型（LLMs）掌握超过16,000个真实世界的API，从而增强它们的工具使用能力。ToolLLM对以前未见过的API表现出强大的泛化能力，只需要API文档即可有效地适应新的API。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561941" y="1282227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ToolLLM</a:t>
            </a:r>
            <a:endParaRPr lang="en-US" sz="3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6306185" y="1865630"/>
            <a:ext cx="5009515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ToolBench是一个高质量的指令调整数据集，用于工具使用，它是使用最新的ChatGPT自动构建的。它包含超过100,000个使用各种工具的指令，涵盖单工具和多工具场景。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7065645" y="1227455"/>
            <a:ext cx="2350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ToolBench</a:t>
            </a:r>
            <a:endParaRPr lang="en-US" sz="3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3543935"/>
            <a:ext cx="11316335" cy="30416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66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6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31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ldLvl="0" animBg="1"/>
      <p:bldP spid="11" grpId="0" bldLvl="0" animBg="1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3"/>
          <p:cNvSpPr/>
          <p:nvPr/>
        </p:nvSpPr>
        <p:spPr>
          <a:xfrm rot="18900000" flipH="1">
            <a:off x="-3823760" y="2080053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693577" y="1069101"/>
            <a:ext cx="297230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Function</a:t>
            </a:r>
            <a:endParaRPr lang="en-US" sz="32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Calling</a:t>
            </a:r>
            <a:endParaRPr lang="en-US" sz="32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from</a:t>
            </a:r>
            <a:endParaRPr lang="en-US" sz="32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GPT</a:t>
            </a:r>
            <a:endParaRPr lang="en-US" sz="32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3195320" y="2322195"/>
            <a:ext cx="8012430" cy="368173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最新的模型（gpt-3.5-turbo-0613和gpt-4-0613）经过微调，可以智能地检测何时应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外部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函数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，并生成符合函数签名的JSON作为响应。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Function Calling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基本步骤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如下：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用户的问题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相关可调用函数的参数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传递给模型。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模型可以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选择调用一个或多个函数，生成函数的入参字符串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使用提供的参数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调用相应函数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将函数的响应附加为新消息，再次调用模型，让模型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总结结果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并将总结回馈给用户。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309245"/>
            <a:ext cx="5251450" cy="10318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519714" y="1037180"/>
              <a:ext cx="264674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HuggingGPT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38480" y="1786255"/>
            <a:ext cx="4615815" cy="472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-文本框 9"/>
          <p:cNvSpPr txBox="1"/>
          <p:nvPr>
            <p:custDataLst>
              <p:tags r:id="rId2"/>
            </p:custDataLst>
          </p:nvPr>
        </p:nvSpPr>
        <p:spPr>
          <a:xfrm>
            <a:off x="735965" y="2123440"/>
            <a:ext cx="4246245" cy="40481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由于大模型(LLM)在语言理解、生成、交互和推理上展现出很强的能力，所以作者认为LLM可以充当一个控制器的作用来管理现有的AI模型以解决复杂的AI任务，并且语言可以成为一个通用的接口来启动AI处理这些任务。基于这个想法，作者提出HuggingGPT，一个框架用于连接不同的AI模型来解决AI任务。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具体的步骤是：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任务规划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2.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模型选择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任务执行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4.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回答生成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5" y="168275"/>
            <a:ext cx="6673215" cy="65963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5"/>
          <p:cNvSpPr/>
          <p:nvPr/>
        </p:nvSpPr>
        <p:spPr>
          <a:xfrm rot="18900000" flipH="1">
            <a:off x="8878614" y="3620182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-1967865" y="112777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955" y="1741170"/>
            <a:ext cx="1066800" cy="496506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8662" y="1204913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122" y="1042184"/>
            <a:ext cx="35922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Pandas AI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7615555" y="2195195"/>
            <a:ext cx="4058285" cy="4092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PandasAI是一个Python库，为流行的数据分析和操作工具</a:t>
            </a:r>
            <a:r>
              <a:rPr lang="zh-CN" altLang="en-US" sz="2000" b="1" u="sng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pandas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添加了生成式人工智能功能。它设计用于与pandas一起使用，而不是取代它。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PandasAI使pandas具有对话能力，允许用自然语言向数据提出问题。还可以要求PandasAI绘制图表、清理数据、填充缺失值和生成特征。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34820"/>
            <a:ext cx="6777355" cy="5004435"/>
          </a:xfrm>
          <a:prstGeom prst="rect">
            <a:avLst/>
          </a:prstGeom>
          <a:blipFill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494941" y="-3004845"/>
            <a:ext cx="19658996" cy="11207535"/>
            <a:chOff x="-1494941" y="-3004845"/>
            <a:chExt cx="19658996" cy="11207535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478454" y="309220"/>
              <a:ext cx="266636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TrafficGPT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224155" y="1325880"/>
            <a:ext cx="2565400" cy="489648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TrafficGPT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通过定义一系列提示来帮助ChatGPT注入与交通数据和交通系统交互的能力，并确保其可靠性，从而弥合了大型语言模型（LLMs）和交通基础模型（TFMs）之间的关键差距。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这种融合使ChatGPT能够熟练地查看、分析和处理交通数据，最终为城市交通系统管理提供有价值的决策支持。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60" y="871220"/>
            <a:ext cx="9400540" cy="5699760"/>
          </a:xfrm>
          <a:prstGeom prst="rect">
            <a:avLst/>
          </a:prstGeom>
        </p:spPr>
      </p:pic>
      <p:sp>
        <p:nvSpPr>
          <p:cNvPr id="13" name="PA-圆角矩形 1"/>
          <p:cNvSpPr/>
          <p:nvPr>
            <p:custDataLst>
              <p:tags r:id="rId4"/>
            </p:custDataLst>
          </p:nvPr>
        </p:nvSpPr>
        <p:spPr>
          <a:xfrm rot="5400000">
            <a:off x="2063434" y="3233050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8234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9642" y="309301"/>
            <a:ext cx="29723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TrafficGPT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0" y="1067435"/>
            <a:ext cx="10326370" cy="579056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505" y="431165"/>
            <a:ext cx="4588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RestGPT</a:t>
            </a:r>
            <a:endParaRPr 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89330" y="1281430"/>
            <a:ext cx="10436860" cy="136334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将当前的大型语言模型（LLMs）与实际应用程序通过RESTful API连接。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具有一个粗到细粒度的在线规划机制，以实现更灵活的规划和API选择。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一个专门的API执行器，用于制定参数和解析API响应。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10" y="2806065"/>
            <a:ext cx="8576945" cy="33515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3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项目进度</a:t>
              </a:r>
              <a:endPara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PA-文本框 9"/>
            <p:cNvSpPr txBox="1"/>
            <p:nvPr>
              <p:custDataLst>
                <p:tags r:id="rId4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Project Progress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PA-组合 4"/>
          <p:cNvGrpSpPr/>
          <p:nvPr>
            <p:custDataLst>
              <p:tags r:id="rId5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6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8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9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10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11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12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664 0.00023 L -4.16667E-6 0.00023 " pathEditMode="relative" ptsTypes="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5 -0.00092 L 0 0.00023 " pathEditMode="relative" ptsTypes="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" grpId="0"/>
      <p:bldP spid="2" grpId="1"/>
      <p:bldP spid="13" grpId="0"/>
      <p:bldP spid="13" grpId="1"/>
      <p:bldP spid="19" grpId="0" bldLvl="0" animBg="1"/>
      <p:bldP spid="20" grpId="0" bldLvl="0" animBg="1"/>
      <p:bldP spid="22" grpId="0" bldLvl="0" animBg="1"/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5711009">
            <a:off x="6408009" y="1962568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 rot="5711009">
            <a:off x="6800427" y="298378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 rot="5711009">
            <a:off x="7259017" y="4050477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593380" y="2115335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85798" y="312723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4388" y="4203072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229229" y="1997600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7621647" y="300950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相关工作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8080237" y="4076386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PA-文本框 6"/>
          <p:cNvSpPr txBox="1"/>
          <p:nvPr>
            <p:custDataLst>
              <p:tags r:id="rId1"/>
            </p:custDataLst>
          </p:nvPr>
        </p:nvSpPr>
        <p:spPr>
          <a:xfrm>
            <a:off x="6096000" y="732424"/>
            <a:ext cx="408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CONTENT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: Rounded Corners 25"/>
          <p:cNvSpPr/>
          <p:nvPr/>
        </p:nvSpPr>
        <p:spPr>
          <a:xfrm rot="13500000" flipH="1">
            <a:off x="7843797" y="-17957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7" name="Freeform: Shape 26"/>
          <p:cNvSpPr/>
          <p:nvPr/>
        </p:nvSpPr>
        <p:spPr>
          <a:xfrm rot="13500000" flipH="1">
            <a:off x="-987275" y="-1035076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Rectangle: Rounded Corners 25"/>
          <p:cNvSpPr/>
          <p:nvPr/>
        </p:nvSpPr>
        <p:spPr>
          <a:xfrm rot="13500000" flipH="1">
            <a:off x="-3841602" y="2761451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3500000" flipH="1">
            <a:off x="2410619" y="7056057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 rot="5711009">
            <a:off x="7822897" y="5114102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8008268" y="5266697"/>
            <a:ext cx="3489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8644117" y="514001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总结与展望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3" name="图片 22" descr="定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" y="1294130"/>
            <a:ext cx="4545330" cy="47428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55 -0.04583 L -4.79167E-6 0.00023 " pathEditMode="relative" ptsTypes="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2" grpId="0"/>
      <p:bldP spid="14" grpId="0"/>
      <p:bldP spid="14" grpId="1"/>
      <p:bldP spid="16" grpId="0" animBg="1"/>
      <p:bldP spid="17" grpId="0" animBg="1"/>
      <p:bldP spid="18" grpId="0" animBg="1"/>
      <p:bldP spid="19" grpId="0" animBg="1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3223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280" y="1478915"/>
            <a:ext cx="5134610" cy="3736975"/>
          </a:xfrm>
          <a:prstGeom prst="rect">
            <a:avLst/>
          </a:prstGeom>
          <a:blipFill rotWithShape="1">
            <a:blip r:embed="rId1" cstate="screen"/>
            <a:srcRect/>
            <a:stretch>
              <a:fillRect t="-3707" b="-185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57875" y="410210"/>
            <a:ext cx="5888990" cy="5875020"/>
            <a:chOff x="-72728" y="2603528"/>
            <a:chExt cx="5624560" cy="5874202"/>
          </a:xfrm>
        </p:grpSpPr>
        <p:sp>
          <p:nvSpPr>
            <p:cNvPr id="6" name="PA-文本框 9"/>
            <p:cNvSpPr txBox="1"/>
            <p:nvPr>
              <p:custDataLst>
                <p:tags r:id="rId2"/>
              </p:custDataLst>
            </p:nvPr>
          </p:nvSpPr>
          <p:spPr>
            <a:xfrm>
              <a:off x="-72728" y="3422564"/>
              <a:ext cx="5624560" cy="5055166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GeoLife数据集是一个广泛用于地理信息系统（GIS）和轨迹数据研究的开放数据集，它由Microsoft Research Asia创建。该数据集包含了一组用户的GPS轨迹数据，这些用户在北京市及周边地区进行了长达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年（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2007-2012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）的轨迹记录。GeoLife数据集可用于研究轨迹分析、位置推荐、移动应用程序和地理信息系统等领域的问题。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数据格式：GeoLife数据集以文本格式提供，主要包括经度、纬度、时间戳和一些额外的信息，如速度和方向。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数据采样频率：数据集中的GPS轨迹点通常以5秒的间隔记录，但也包括了不同的采样频率。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72728" y="2603528"/>
              <a:ext cx="3600107" cy="110728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zh-CN" altLang="en-US" sz="3600" b="1" dirty="0">
                  <a:solidFill>
                    <a:schemeClr val="tx1"/>
                  </a:solidFill>
                  <a:cs typeface="+mn-ea"/>
                  <a:sym typeface="+mn-lt"/>
                </a:rPr>
                <a:t>数据集</a:t>
              </a:r>
              <a:r>
                <a:rPr lang="en-US" altLang="zh-CN" sz="3600" b="1" dirty="0">
                  <a:solidFill>
                    <a:schemeClr val="tx1"/>
                  </a:solidFill>
                  <a:cs typeface="+mn-ea"/>
                  <a:sym typeface="+mn-lt"/>
                </a:rPr>
                <a:t>--Geolife</a:t>
              </a:r>
              <a:endParaRPr lang="en-US" altLang="zh-CN" sz="36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0"/>
              <a:endParaRPr lang="en-US" altLang="zh-CN" sz="3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5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269615" y="3360420"/>
            <a:ext cx="1134110" cy="1266190"/>
            <a:chOff x="1901303" y="3079442"/>
            <a:chExt cx="1399110" cy="1560513"/>
          </a:xfrm>
        </p:grpSpPr>
        <p:sp>
          <p:nvSpPr>
            <p:cNvPr id="3" name="Freeform: Shape 1"/>
            <p:cNvSpPr/>
            <p:nvPr/>
          </p:nvSpPr>
          <p:spPr bwMode="auto">
            <a:xfrm>
              <a:off x="2416211" y="3579438"/>
              <a:ext cx="369294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90000" lnSpcReduction="10000"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01</a:t>
              </a:r>
              <a:endParaRPr lang="id-ID"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: Shape 2"/>
            <p:cNvSpPr/>
            <p:nvPr/>
          </p:nvSpPr>
          <p:spPr bwMode="auto">
            <a:xfrm>
              <a:off x="1901303" y="3079442"/>
              <a:ext cx="1399110" cy="1560513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39" y="18260"/>
                    <a:pt x="6897" y="19188"/>
                    <a:pt x="9197" y="19335"/>
                  </a:cubicBezTo>
                  <a:cubicBezTo>
                    <a:pt x="8918" y="20157"/>
                    <a:pt x="8453" y="20930"/>
                    <a:pt x="7797" y="21600"/>
                  </a:cubicBezTo>
                  <a:cubicBezTo>
                    <a:pt x="8874" y="21508"/>
                    <a:pt x="9927" y="21069"/>
                    <a:pt x="10751" y="20282"/>
                  </a:cubicBezTo>
                  <a:cubicBezTo>
                    <a:pt x="11091" y="19958"/>
                    <a:pt x="11357" y="19595"/>
                    <a:pt x="11572" y="19211"/>
                  </a:cubicBezTo>
                  <a:cubicBezTo>
                    <a:pt x="13486" y="18876"/>
                    <a:pt x="15317" y="17986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3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PA_库_组合 21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422775" y="2528570"/>
            <a:ext cx="1134110" cy="1281430"/>
            <a:chOff x="3300413" y="2199625"/>
            <a:chExt cx="1399109" cy="1579811"/>
          </a:xfrm>
        </p:grpSpPr>
        <p:sp>
          <p:nvSpPr>
            <p:cNvPr id="6" name="Freeform: Shape 3"/>
            <p:cNvSpPr/>
            <p:nvPr/>
          </p:nvSpPr>
          <p:spPr bwMode="auto">
            <a:xfrm>
              <a:off x="3300413" y="2199625"/>
              <a:ext cx="1399109" cy="1579811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880" y="0"/>
                  </a:moveTo>
                  <a:cubicBezTo>
                    <a:pt x="10803" y="87"/>
                    <a:pt x="9750" y="505"/>
                    <a:pt x="8926" y="1250"/>
                  </a:cubicBezTo>
                  <a:cubicBezTo>
                    <a:pt x="8506" y="1629"/>
                    <a:pt x="8190" y="2063"/>
                    <a:pt x="7960" y="2524"/>
                  </a:cubicBezTo>
                  <a:cubicBezTo>
                    <a:pt x="6100" y="2860"/>
                    <a:pt x="4322" y="3700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21" y="3388"/>
                    <a:pt x="12736" y="2509"/>
                    <a:pt x="10412" y="2383"/>
                  </a:cubicBezTo>
                  <a:cubicBezTo>
                    <a:pt x="10678" y="1519"/>
                    <a:pt x="11159" y="697"/>
                    <a:pt x="11880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: Shape 14"/>
            <p:cNvSpPr/>
            <p:nvPr/>
          </p:nvSpPr>
          <p:spPr bwMode="auto">
            <a:xfrm>
              <a:off x="3815320" y="2879444"/>
              <a:ext cx="369295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90000" lnSpcReduction="10000"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</a:t>
              </a:r>
              <a:endParaRPr lang="id-ID"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PA_库_组合 22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593080" y="3360420"/>
            <a:ext cx="1094105" cy="1219835"/>
            <a:chOff x="4699522" y="3079442"/>
            <a:chExt cx="1399987" cy="1560513"/>
          </a:xfrm>
        </p:grpSpPr>
        <p:sp>
          <p:nvSpPr>
            <p:cNvPr id="9" name="Freeform: Shape 4"/>
            <p:cNvSpPr/>
            <p:nvPr/>
          </p:nvSpPr>
          <p:spPr bwMode="auto">
            <a:xfrm>
              <a:off x="4699522" y="3079442"/>
              <a:ext cx="1399987" cy="1560513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48" y="18270"/>
                    <a:pt x="6921" y="19199"/>
                    <a:pt x="9234" y="19338"/>
                  </a:cubicBezTo>
                  <a:cubicBezTo>
                    <a:pt x="8955" y="20157"/>
                    <a:pt x="8491" y="20932"/>
                    <a:pt x="7837" y="21600"/>
                  </a:cubicBezTo>
                  <a:cubicBezTo>
                    <a:pt x="8914" y="21508"/>
                    <a:pt x="9967" y="21069"/>
                    <a:pt x="10791" y="20282"/>
                  </a:cubicBezTo>
                  <a:cubicBezTo>
                    <a:pt x="11132" y="19957"/>
                    <a:pt x="11400" y="19590"/>
                    <a:pt x="11615" y="19205"/>
                  </a:cubicBezTo>
                  <a:cubicBezTo>
                    <a:pt x="13512" y="18863"/>
                    <a:pt x="15329" y="17974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3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: Shape 15"/>
            <p:cNvSpPr/>
            <p:nvPr/>
          </p:nvSpPr>
          <p:spPr bwMode="auto">
            <a:xfrm>
              <a:off x="5214430" y="3579438"/>
              <a:ext cx="370172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90000" lnSpcReduction="10000"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03</a:t>
              </a:r>
              <a:endParaRPr lang="id-ID"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PA_库_组合 2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6723380" y="2486660"/>
            <a:ext cx="1172210" cy="1323340"/>
            <a:chOff x="6098632" y="2199625"/>
            <a:chExt cx="1399987" cy="1579811"/>
          </a:xfrm>
        </p:grpSpPr>
        <p:sp>
          <p:nvSpPr>
            <p:cNvPr id="12" name="Freeform: Shape 5"/>
            <p:cNvSpPr/>
            <p:nvPr/>
          </p:nvSpPr>
          <p:spPr bwMode="auto">
            <a:xfrm>
              <a:off x="6098632" y="2199625"/>
              <a:ext cx="1399987" cy="1579811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963" y="0"/>
                  </a:moveTo>
                  <a:cubicBezTo>
                    <a:pt x="10886" y="87"/>
                    <a:pt x="9837" y="505"/>
                    <a:pt x="9012" y="1250"/>
                  </a:cubicBezTo>
                  <a:cubicBezTo>
                    <a:pt x="8596" y="1626"/>
                    <a:pt x="8279" y="2055"/>
                    <a:pt x="8050" y="2513"/>
                  </a:cubicBezTo>
                  <a:cubicBezTo>
                    <a:pt x="6157" y="2837"/>
                    <a:pt x="4344" y="3678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42" y="3408"/>
                    <a:pt x="12790" y="2528"/>
                    <a:pt x="10495" y="2386"/>
                  </a:cubicBezTo>
                  <a:cubicBezTo>
                    <a:pt x="10761" y="1521"/>
                    <a:pt x="11241" y="697"/>
                    <a:pt x="11963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: Shape 16"/>
            <p:cNvSpPr/>
            <p:nvPr/>
          </p:nvSpPr>
          <p:spPr bwMode="auto">
            <a:xfrm>
              <a:off x="6619679" y="2879444"/>
              <a:ext cx="370172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lnSpcReduction="10000"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04</a:t>
              </a:r>
              <a:endParaRPr lang="id-ID"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TextBox 9"/>
          <p:cNvSpPr txBox="1"/>
          <p:nvPr/>
        </p:nvSpPr>
        <p:spPr>
          <a:xfrm>
            <a:off x="3308985" y="1213485"/>
            <a:ext cx="2600325" cy="10509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管理和预处理（除噪、缩点等）多种格式的数据（通话记录，</a:t>
            </a:r>
            <a:r>
              <a:rPr kumimoji="1" lang="en-US" altLang="zh-CN" sz="1600" dirty="0">
                <a:solidFill>
                  <a:schemeClr val="tx2"/>
                </a:solidFill>
                <a:sym typeface="+mn-ea"/>
              </a:rPr>
              <a:t>GPS</a:t>
            </a:r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数据等）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6165215" y="1213485"/>
            <a:ext cx="3056890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用标准数学模型生成轨迹数据（</a:t>
            </a:r>
            <a:r>
              <a:rPr kumimoji="1" lang="en-US" altLang="zh-CN" sz="1600" dirty="0">
                <a:solidFill>
                  <a:schemeClr val="tx2"/>
                </a:solidFill>
                <a:sym typeface="+mn-ea"/>
              </a:rPr>
              <a:t>random walk models, exploration and preferential return model, etc.</a:t>
            </a:r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）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2131695" y="4766310"/>
            <a:ext cx="2393315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marL="57150" indent="0">
              <a:spcBef>
                <a:spcPts val="600"/>
              </a:spcBef>
              <a:spcAft>
                <a:spcPts val="600"/>
              </a:spcAft>
              <a:buSzPct val="80000"/>
              <a:buFont typeface="Arial" panose="020B0604020202090204" pitchFamily="34" charset="0"/>
              <a:buNone/>
            </a:pPr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以合适数据结构来表达轨迹数据和流量数据（</a:t>
            </a:r>
            <a:r>
              <a:rPr kumimoji="1" lang="en-US" altLang="zh-CN" sz="1600" dirty="0" err="1">
                <a:solidFill>
                  <a:schemeClr val="tx2"/>
                </a:solidFill>
                <a:sym typeface="+mn-ea"/>
              </a:rPr>
              <a:t>TrajDataFrame</a:t>
            </a:r>
            <a:r>
              <a:rPr kumimoji="1" lang="en-US" altLang="zh-CN" sz="1600" dirty="0">
                <a:solidFill>
                  <a:schemeClr val="tx2"/>
                </a:solidFill>
                <a:sym typeface="+mn-ea"/>
              </a:rPr>
              <a:t>, </a:t>
            </a:r>
            <a:r>
              <a:rPr kumimoji="1" lang="en-US" altLang="zh-CN" sz="1600" dirty="0" err="1">
                <a:solidFill>
                  <a:schemeClr val="tx2"/>
                </a:solidFill>
                <a:sym typeface="+mn-ea"/>
              </a:rPr>
              <a:t>FlowDataFrame</a:t>
            </a:r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）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5219707" y="4766250"/>
            <a:ext cx="2103956" cy="10509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提取轨迹数据中的个体与集体特征（位移距离，特征距离等）</a:t>
            </a:r>
            <a:endParaRPr kumimoji="1" lang="zh-CN" altLang="en-US" sz="1600" dirty="0">
              <a:solidFill>
                <a:schemeClr val="tx2"/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9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0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1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2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3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4" name="PA-文本框 6"/>
            <p:cNvSpPr txBox="1"/>
            <p:nvPr>
              <p:custDataLst>
                <p:tags r:id="rId5"/>
              </p:custDataLst>
            </p:nvPr>
          </p:nvSpPr>
          <p:spPr>
            <a:xfrm>
              <a:off x="4403851" y="398120"/>
              <a:ext cx="3208655" cy="5619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Scikit Mobility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PA_库_组合 22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7941945" y="3360420"/>
            <a:ext cx="1076325" cy="1200150"/>
            <a:chOff x="4699522" y="3079442"/>
            <a:chExt cx="1399987" cy="1560513"/>
          </a:xfrm>
        </p:grpSpPr>
        <p:sp>
          <p:nvSpPr>
            <p:cNvPr id="26" name="Freeform: Shape 4"/>
            <p:cNvSpPr/>
            <p:nvPr/>
          </p:nvSpPr>
          <p:spPr bwMode="auto">
            <a:xfrm>
              <a:off x="4699522" y="3079442"/>
              <a:ext cx="1399987" cy="1560513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48" y="18270"/>
                    <a:pt x="6921" y="19199"/>
                    <a:pt x="9234" y="19338"/>
                  </a:cubicBezTo>
                  <a:cubicBezTo>
                    <a:pt x="8955" y="20157"/>
                    <a:pt x="8491" y="20932"/>
                    <a:pt x="7837" y="21600"/>
                  </a:cubicBezTo>
                  <a:cubicBezTo>
                    <a:pt x="8914" y="21508"/>
                    <a:pt x="9967" y="21069"/>
                    <a:pt x="10791" y="20282"/>
                  </a:cubicBezTo>
                  <a:cubicBezTo>
                    <a:pt x="11132" y="19957"/>
                    <a:pt x="11400" y="19590"/>
                    <a:pt x="11615" y="19205"/>
                  </a:cubicBezTo>
                  <a:cubicBezTo>
                    <a:pt x="13512" y="18863"/>
                    <a:pt x="15329" y="17974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3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: Shape 15"/>
            <p:cNvSpPr/>
            <p:nvPr/>
          </p:nvSpPr>
          <p:spPr bwMode="auto">
            <a:xfrm>
              <a:off x="5214430" y="3579438"/>
              <a:ext cx="370172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90000" lnSpcReduction="10000"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en-US" alt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5</a:t>
              </a:r>
              <a:endParaRPr lang="en-US" altLang="id-ID"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PA_库_组合 23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9072245" y="2473325"/>
            <a:ext cx="1134110" cy="1280160"/>
            <a:chOff x="6098632" y="2199625"/>
            <a:chExt cx="1399987" cy="1579811"/>
          </a:xfrm>
        </p:grpSpPr>
        <p:sp>
          <p:nvSpPr>
            <p:cNvPr id="29" name="Freeform: Shape 5"/>
            <p:cNvSpPr/>
            <p:nvPr/>
          </p:nvSpPr>
          <p:spPr bwMode="auto">
            <a:xfrm>
              <a:off x="6098632" y="2199625"/>
              <a:ext cx="1399987" cy="1579811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963" y="0"/>
                  </a:moveTo>
                  <a:cubicBezTo>
                    <a:pt x="10886" y="87"/>
                    <a:pt x="9837" y="505"/>
                    <a:pt x="9012" y="1250"/>
                  </a:cubicBezTo>
                  <a:cubicBezTo>
                    <a:pt x="8596" y="1626"/>
                    <a:pt x="8279" y="2055"/>
                    <a:pt x="8050" y="2513"/>
                  </a:cubicBezTo>
                  <a:cubicBezTo>
                    <a:pt x="6157" y="2837"/>
                    <a:pt x="4344" y="3678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42" y="3408"/>
                    <a:pt x="12790" y="2528"/>
                    <a:pt x="10495" y="2386"/>
                  </a:cubicBezTo>
                  <a:cubicBezTo>
                    <a:pt x="10761" y="1521"/>
                    <a:pt x="11241" y="697"/>
                    <a:pt x="11963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: Shape 16"/>
            <p:cNvSpPr/>
            <p:nvPr/>
          </p:nvSpPr>
          <p:spPr bwMode="auto">
            <a:xfrm>
              <a:off x="6619679" y="2879444"/>
              <a:ext cx="370172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90000" lnSpcReduction="10000"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en-US" alt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6</a:t>
              </a:r>
              <a:endParaRPr lang="en-US" altLang="id-ID"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TextBox 9"/>
          <p:cNvSpPr txBox="1"/>
          <p:nvPr/>
        </p:nvSpPr>
        <p:spPr>
          <a:xfrm>
            <a:off x="9328792" y="1690131"/>
            <a:ext cx="2103956" cy="4108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评估隐私风险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7944485" y="4816475"/>
            <a:ext cx="2810510" cy="10509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用标准迁移模型生成流量数据（</a:t>
            </a:r>
            <a:r>
              <a:rPr kumimoji="1" lang="en-US" altLang="zh-CN" sz="1600" dirty="0">
                <a:solidFill>
                  <a:schemeClr val="tx2"/>
                </a:solidFill>
                <a:sym typeface="+mn-ea"/>
              </a:rPr>
              <a:t>gravity model, radiation model, etc.</a:t>
            </a:r>
            <a:r>
              <a:rPr kumimoji="1" lang="zh-CN" altLang="en-US" sz="1600" dirty="0">
                <a:solidFill>
                  <a:schemeClr val="tx2"/>
                </a:solidFill>
                <a:sym typeface="+mn-ea"/>
              </a:rPr>
              <a:t>）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72720" y="2757170"/>
            <a:ext cx="2647315" cy="1162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2000" dirty="0">
                <a:solidFill>
                  <a:schemeClr val="tx2"/>
                </a:solidFill>
                <a:sym typeface="+mn-ea"/>
              </a:rPr>
              <a:t>Scikit-mobility</a:t>
            </a:r>
            <a:r>
              <a:rPr kumimoji="1" lang="zh-CN" altLang="en-US" sz="2000" dirty="0">
                <a:solidFill>
                  <a:schemeClr val="tx2"/>
                </a:solidFill>
                <a:sym typeface="+mn-ea"/>
              </a:rPr>
              <a:t>是一个</a:t>
            </a:r>
            <a:r>
              <a:rPr kumimoji="1" lang="en-US" altLang="zh-CN" sz="2000" dirty="0">
                <a:solidFill>
                  <a:schemeClr val="tx2"/>
                </a:solidFill>
                <a:sym typeface="+mn-ea"/>
              </a:rPr>
              <a:t>Python</a:t>
            </a:r>
            <a:r>
              <a:rPr kumimoji="1" lang="zh-CN" altLang="en-US" sz="2000" dirty="0">
                <a:solidFill>
                  <a:schemeClr val="tx2"/>
                </a:solidFill>
                <a:sym typeface="+mn-ea"/>
              </a:rPr>
              <a:t>语言下的人类轨迹数据分析工具库</a:t>
            </a:r>
            <a:endParaRPr kumimoji="1" lang="zh-CN" altLang="en-US" sz="2000" dirty="0">
              <a:solidFill>
                <a:schemeClr val="tx2"/>
              </a:solidFill>
              <a:sym typeface="+mn-ea"/>
            </a:endParaRPr>
          </a:p>
        </p:txBody>
      </p:sp>
      <p:pic>
        <p:nvPicPr>
          <p:cNvPr id="36" name="图片 35" descr="456014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765" y="368300"/>
            <a:ext cx="752475" cy="752475"/>
          </a:xfrm>
          <a:prstGeom prst="rect">
            <a:avLst/>
          </a:prstGeom>
          <a:ln w="57150" cap="flat" cmpd="sng">
            <a:solidFill>
              <a:schemeClr val="accent1"/>
            </a:solidFill>
            <a:prstDash val="solid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43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05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173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12"/>
                            </p:stCondLst>
                            <p:childTnLst>
                              <p:par>
                                <p:cTn id="5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312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12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136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7"/>
          <p:cNvSpPr>
            <a:spLocks noChangeAspect="1"/>
          </p:cNvSpPr>
          <p:nvPr/>
        </p:nvSpPr>
        <p:spPr bwMode="auto">
          <a:xfrm rot="10800000">
            <a:off x="-1" y="4138478"/>
            <a:ext cx="12191999" cy="2719519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-1" fmla="*/ 7225144 w 7888470"/>
              <a:gd name="connsiteY0-2" fmla="*/ 2429283 h 2642658"/>
              <a:gd name="connsiteX1-3" fmla="*/ 6534838 w 7888470"/>
              <a:gd name="connsiteY1-4" fmla="*/ 278266 h 2642658"/>
              <a:gd name="connsiteX2-5" fmla="*/ 5599466 w 7888470"/>
              <a:gd name="connsiteY2-6" fmla="*/ 2642649 h 2642658"/>
              <a:gd name="connsiteX3-7" fmla="*/ 4761728 w 7888470"/>
              <a:gd name="connsiteY3-8" fmla="*/ 356943 h 2642658"/>
              <a:gd name="connsiteX4-9" fmla="*/ 3238064 w 7888470"/>
              <a:gd name="connsiteY4-10" fmla="*/ 2012265 h 2642658"/>
              <a:gd name="connsiteX5-11" fmla="*/ 1974030 w 7888470"/>
              <a:gd name="connsiteY5-12" fmla="*/ 507922 h 2642658"/>
              <a:gd name="connsiteX6-13" fmla="*/ 1009332 w 7888470"/>
              <a:gd name="connsiteY6-14" fmla="*/ 1563132 h 2642658"/>
              <a:gd name="connsiteX7-15" fmla="*/ 66692 w 7888470"/>
              <a:gd name="connsiteY7-16" fmla="*/ 489704 h 2642658"/>
              <a:gd name="connsiteX8-17" fmla="*/ 0 w 7888470"/>
              <a:gd name="connsiteY8-18" fmla="*/ 476985 h 2642658"/>
              <a:gd name="connsiteX9-19" fmla="*/ 0 w 7888470"/>
              <a:gd name="connsiteY9-20" fmla="*/ 0 h 2642658"/>
              <a:gd name="connsiteX10-21" fmla="*/ 7888470 w 7888470"/>
              <a:gd name="connsiteY10-22" fmla="*/ 0 h 2642658"/>
              <a:gd name="connsiteX11-23" fmla="*/ 7225144 w 7888470"/>
              <a:gd name="connsiteY11-24" fmla="*/ 2429283 h 2642658"/>
              <a:gd name="connsiteX0-25" fmla="*/ 7225144 w 7888470"/>
              <a:gd name="connsiteY0-26" fmla="*/ 2429283 h 2677650"/>
              <a:gd name="connsiteX1-27" fmla="*/ 6534838 w 7888470"/>
              <a:gd name="connsiteY1-28" fmla="*/ 278266 h 2677650"/>
              <a:gd name="connsiteX2-29" fmla="*/ 5599466 w 7888470"/>
              <a:gd name="connsiteY2-30" fmla="*/ 2642649 h 2677650"/>
              <a:gd name="connsiteX3-31" fmla="*/ 4633140 w 7888470"/>
              <a:gd name="connsiteY3-32" fmla="*/ 1714255 h 2677650"/>
              <a:gd name="connsiteX4-33" fmla="*/ 3238064 w 7888470"/>
              <a:gd name="connsiteY4-34" fmla="*/ 2012265 h 2677650"/>
              <a:gd name="connsiteX5-35" fmla="*/ 1974030 w 7888470"/>
              <a:gd name="connsiteY5-36" fmla="*/ 507922 h 2677650"/>
              <a:gd name="connsiteX6-37" fmla="*/ 1009332 w 7888470"/>
              <a:gd name="connsiteY6-38" fmla="*/ 1563132 h 2677650"/>
              <a:gd name="connsiteX7-39" fmla="*/ 66692 w 7888470"/>
              <a:gd name="connsiteY7-40" fmla="*/ 489704 h 2677650"/>
              <a:gd name="connsiteX8-41" fmla="*/ 0 w 7888470"/>
              <a:gd name="connsiteY8-42" fmla="*/ 476985 h 2677650"/>
              <a:gd name="connsiteX9-43" fmla="*/ 0 w 7888470"/>
              <a:gd name="connsiteY9-44" fmla="*/ 0 h 2677650"/>
              <a:gd name="connsiteX10-45" fmla="*/ 7888470 w 7888470"/>
              <a:gd name="connsiteY10-46" fmla="*/ 0 h 2677650"/>
              <a:gd name="connsiteX11-47" fmla="*/ 7225144 w 7888470"/>
              <a:gd name="connsiteY11-48" fmla="*/ 2429283 h 2677650"/>
              <a:gd name="connsiteX0-49" fmla="*/ 7225144 w 7888470"/>
              <a:gd name="connsiteY0-50" fmla="*/ 2429283 h 2719519"/>
              <a:gd name="connsiteX1-51" fmla="*/ 6534838 w 7888470"/>
              <a:gd name="connsiteY1-52" fmla="*/ 278266 h 2719519"/>
              <a:gd name="connsiteX2-53" fmla="*/ 5413729 w 7888470"/>
              <a:gd name="connsiteY2-54" fmla="*/ 2685511 h 2719519"/>
              <a:gd name="connsiteX3-55" fmla="*/ 4633140 w 7888470"/>
              <a:gd name="connsiteY3-56" fmla="*/ 1714255 h 2719519"/>
              <a:gd name="connsiteX4-57" fmla="*/ 3238064 w 7888470"/>
              <a:gd name="connsiteY4-58" fmla="*/ 2012265 h 2719519"/>
              <a:gd name="connsiteX5-59" fmla="*/ 1974030 w 7888470"/>
              <a:gd name="connsiteY5-60" fmla="*/ 507922 h 2719519"/>
              <a:gd name="connsiteX6-61" fmla="*/ 1009332 w 7888470"/>
              <a:gd name="connsiteY6-62" fmla="*/ 1563132 h 2719519"/>
              <a:gd name="connsiteX7-63" fmla="*/ 66692 w 7888470"/>
              <a:gd name="connsiteY7-64" fmla="*/ 489704 h 2719519"/>
              <a:gd name="connsiteX8-65" fmla="*/ 0 w 7888470"/>
              <a:gd name="connsiteY8-66" fmla="*/ 476985 h 2719519"/>
              <a:gd name="connsiteX9-67" fmla="*/ 0 w 7888470"/>
              <a:gd name="connsiteY9-68" fmla="*/ 0 h 2719519"/>
              <a:gd name="connsiteX10-69" fmla="*/ 7888470 w 7888470"/>
              <a:gd name="connsiteY10-70" fmla="*/ 0 h 2719519"/>
              <a:gd name="connsiteX11-71" fmla="*/ 7225144 w 7888470"/>
              <a:gd name="connsiteY11-72" fmla="*/ 2429283 h 27195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7888470" h="2719519">
                <a:moveTo>
                  <a:pt x="7225144" y="2429283"/>
                </a:moveTo>
                <a:cubicBezTo>
                  <a:pt x="6965516" y="2428815"/>
                  <a:pt x="6744577" y="276979"/>
                  <a:pt x="6534838" y="278266"/>
                </a:cubicBezTo>
                <a:cubicBezTo>
                  <a:pt x="6305754" y="285403"/>
                  <a:pt x="5730679" y="2446180"/>
                  <a:pt x="5413729" y="2685511"/>
                </a:cubicBezTo>
                <a:cubicBezTo>
                  <a:pt x="5096779" y="2924843"/>
                  <a:pt x="4995751" y="1826463"/>
                  <a:pt x="4633140" y="1714255"/>
                </a:cubicBezTo>
                <a:cubicBezTo>
                  <a:pt x="4270529" y="1602047"/>
                  <a:pt x="3681249" y="2213321"/>
                  <a:pt x="3238064" y="2012265"/>
                </a:cubicBezTo>
                <a:cubicBezTo>
                  <a:pt x="2794879" y="1811210"/>
                  <a:pt x="2345655" y="582796"/>
                  <a:pt x="1974030" y="507922"/>
                </a:cubicBezTo>
                <a:cubicBezTo>
                  <a:pt x="1602404" y="433047"/>
                  <a:pt x="1339212" y="1568455"/>
                  <a:pt x="1009332" y="1563132"/>
                </a:cubicBezTo>
                <a:cubicBezTo>
                  <a:pt x="700068" y="1558141"/>
                  <a:pt x="421229" y="615386"/>
                  <a:pt x="66692" y="489704"/>
                </a:cubicBezTo>
                <a:lnTo>
                  <a:pt x="0" y="476985"/>
                </a:lnTo>
                <a:lnTo>
                  <a:pt x="0" y="0"/>
                </a:lnTo>
                <a:lnTo>
                  <a:pt x="7888470" y="0"/>
                </a:lnTo>
                <a:cubicBezTo>
                  <a:pt x="7556553" y="309269"/>
                  <a:pt x="7484773" y="2429751"/>
                  <a:pt x="7225144" y="2429283"/>
                </a:cubicBezTo>
                <a:close/>
              </a:path>
            </a:pathLst>
          </a:custGeom>
          <a:solidFill>
            <a:srgbClr val="2883B0">
              <a:alpha val="21000"/>
            </a:srgb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0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5585" y="2474595"/>
            <a:ext cx="3465195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2117725"/>
            <a:ext cx="3248025" cy="3785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4965" b="7559"/>
          <a:stretch>
            <a:fillRect/>
          </a:stretch>
        </p:blipFill>
        <p:spPr>
          <a:xfrm>
            <a:off x="1055370" y="2474595"/>
            <a:ext cx="3159125" cy="34905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 bwMode="auto">
          <a:xfrm>
            <a:off x="1569976" y="1889526"/>
            <a:ext cx="2625090" cy="523608"/>
            <a:chOff x="1054098" y="2125130"/>
            <a:chExt cx="2209793" cy="44077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054098" y="2125440"/>
              <a:ext cx="2209793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6" name="文本框 13"/>
            <p:cNvSpPr txBox="1">
              <a:spLocks noChangeArrowheads="1"/>
            </p:cNvSpPr>
            <p:nvPr/>
          </p:nvSpPr>
          <p:spPr bwMode="auto">
            <a:xfrm>
              <a:off x="1426381" y="2125130"/>
              <a:ext cx="1465177" cy="43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纯</a:t>
              </a:r>
              <a:r>
                <a:rPr lang="en-US" altLang="zh-CN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Prompt</a:t>
              </a:r>
              <a:endParaRPr lang="en-US" altLang="zh-CN" sz="28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7997190" y="1889760"/>
            <a:ext cx="2625090" cy="523241"/>
            <a:chOff x="5943592" y="2125440"/>
            <a:chExt cx="2209797" cy="471185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1" name="矩形 10"/>
            <p:cNvSpPr/>
            <p:nvPr/>
          </p:nvSpPr>
          <p:spPr>
            <a:xfrm>
              <a:off x="5943592" y="2125440"/>
              <a:ext cx="2209797" cy="471185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6154737" y="2180907"/>
              <a:ext cx="1787509" cy="414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Agent+Tools</a:t>
              </a:r>
              <a:endParaRPr lang="en-US" altLang="zh-CN" sz="24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4783453" y="1691880"/>
            <a:ext cx="2625090" cy="523240"/>
            <a:chOff x="3498846" y="1958752"/>
            <a:chExt cx="2209794" cy="44046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9" name="矩形 18"/>
            <p:cNvSpPr/>
            <p:nvPr/>
          </p:nvSpPr>
          <p:spPr>
            <a:xfrm>
              <a:off x="3498846" y="1958752"/>
              <a:ext cx="2209794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2" name="文本框 13"/>
            <p:cNvSpPr txBox="1">
              <a:spLocks noChangeArrowheads="1"/>
            </p:cNvSpPr>
            <p:nvPr/>
          </p:nvSpPr>
          <p:spPr bwMode="auto">
            <a:xfrm>
              <a:off x="3710287" y="1988014"/>
              <a:ext cx="1786971" cy="387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Function Call</a:t>
              </a:r>
              <a:endParaRPr lang="en-US" altLang="zh-CN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2" name="TextBox 6"/>
          <p:cNvSpPr txBox="1"/>
          <p:nvPr/>
        </p:nvSpPr>
        <p:spPr>
          <a:xfrm>
            <a:off x="4192270" y="723900"/>
            <a:ext cx="3711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Prompt &amp; Agent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前期探究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 flipV="1">
            <a:off x="4990568" y="492514"/>
            <a:ext cx="2103120" cy="13373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Rectangle: Rounded Corners 13"/>
          <p:cNvSpPr/>
          <p:nvPr/>
        </p:nvSpPr>
        <p:spPr>
          <a:xfrm rot="18900000" flipH="1">
            <a:off x="-4899609" y="-407179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accel="7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2" grpId="0"/>
      <p:bldP spid="3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75385" y="1508760"/>
            <a:ext cx="10024745" cy="5265420"/>
          </a:xfrm>
          <a:prstGeom prst="roundRect">
            <a:avLst>
              <a:gd name="adj" fmla="val 6464"/>
            </a:avLst>
          </a:prstGeom>
          <a:solidFill>
            <a:schemeClr val="accent4">
              <a:lumMod val="50000"/>
              <a:alpha val="11000"/>
            </a:schemeClr>
          </a:solidFill>
          <a:ln w="76200">
            <a:solidFill>
              <a:srgbClr val="9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H="1">
            <a:off x="0" y="0"/>
            <a:ext cx="12192000" cy="13843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5795" y="309245"/>
            <a:ext cx="73501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模型结构</a:t>
            </a:r>
            <a:endParaRPr 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initial model structure overview</a:t>
            </a:r>
            <a:endParaRPr 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8" name="图片 7" descr="project_structure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" y="1384300"/>
            <a:ext cx="10024745" cy="61995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25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6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7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8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9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0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711701" y="398120"/>
              <a:ext cx="47986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+mn-lt"/>
                  <a:sym typeface="+mn-lt"/>
                </a:rPr>
                <a:t>Scikit Mobility</a:t>
              </a:r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+mn-lt"/>
                  <a:sym typeface="+mn-lt"/>
                </a:rPr>
                <a:t>功能封装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lt"/>
                <a:sym typeface="+mn-lt"/>
              </a:endParaRPr>
            </a:p>
          </p:txBody>
        </p:sp>
      </p:grpSp>
      <p:cxnSp>
        <p:nvCxnSpPr>
          <p:cNvPr id="2" name="Straight Connector 31"/>
          <p:cNvCxnSpPr/>
          <p:nvPr/>
        </p:nvCxnSpPr>
        <p:spPr>
          <a:xfrm>
            <a:off x="1352725" y="5965804"/>
            <a:ext cx="9516533" cy="0"/>
          </a:xfrm>
          <a:prstGeom prst="line">
            <a:avLst/>
          </a:prstGeom>
          <a:ln w="3175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headEnd type="none" w="lg" len="lg"/>
            <a:tailEnd type="triangle" w="lg" len="lg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1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895" y="1080135"/>
            <a:ext cx="3272790" cy="4602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" y="1080135"/>
            <a:ext cx="3273425" cy="460375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1080135"/>
            <a:ext cx="3274060" cy="4605020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3969385" y="2976245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7792720" y="2985135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le 13"/>
          <p:cNvSpPr txBox="1"/>
          <p:nvPr/>
        </p:nvSpPr>
        <p:spPr bwMode="auto">
          <a:xfrm>
            <a:off x="1177253" y="6052756"/>
            <a:ext cx="2791883" cy="502766"/>
          </a:xfrm>
          <a:prstGeom prst="rect">
            <a:avLst/>
          </a:prstGeom>
          <a:solidFill>
            <a:srgbClr val="FFC000"/>
          </a:solidFill>
          <a:ln w="28575">
            <a:solidFill>
              <a:schemeClr val="accent4">
                <a:lumMod val="50000"/>
              </a:schemeClr>
            </a:solidFill>
            <a:miter lim="800000"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en-US" altLang="zh-CN" sz="266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ea"/>
                <a:sym typeface="+mn-lt"/>
              </a:rPr>
              <a:t>Step 1</a:t>
            </a:r>
            <a:endParaRPr lang="en-US" altLang="zh-CN" sz="2665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" name="Title 13"/>
          <p:cNvSpPr txBox="1"/>
          <p:nvPr/>
        </p:nvSpPr>
        <p:spPr bwMode="auto">
          <a:xfrm>
            <a:off x="4683088" y="6052756"/>
            <a:ext cx="2791883" cy="502766"/>
          </a:xfrm>
          <a:prstGeom prst="rect">
            <a:avLst/>
          </a:prstGeom>
          <a:solidFill>
            <a:srgbClr val="FFC000"/>
          </a:solidFill>
          <a:ln w="28575">
            <a:solidFill>
              <a:schemeClr val="accent4">
                <a:lumMod val="50000"/>
              </a:schemeClr>
            </a:solidFill>
            <a:miter lim="800000"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en-US" altLang="zh-CN" sz="266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ea"/>
                <a:sym typeface="+mn-lt"/>
              </a:rPr>
              <a:t>Step 2</a:t>
            </a:r>
            <a:endParaRPr lang="en-US" altLang="zh-CN" sz="2665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" name="Title 13"/>
          <p:cNvSpPr txBox="1"/>
          <p:nvPr/>
        </p:nvSpPr>
        <p:spPr bwMode="auto">
          <a:xfrm>
            <a:off x="8510445" y="6052756"/>
            <a:ext cx="2791883" cy="502766"/>
          </a:xfrm>
          <a:prstGeom prst="rect">
            <a:avLst/>
          </a:prstGeom>
          <a:solidFill>
            <a:srgbClr val="FFC000"/>
          </a:solidFill>
          <a:ln w="28575">
            <a:solidFill>
              <a:schemeClr val="accent4">
                <a:lumMod val="50000"/>
              </a:schemeClr>
            </a:solidFill>
            <a:miter lim="800000"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en-US" altLang="zh-CN" sz="266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ea"/>
                <a:sym typeface="+mn-lt"/>
              </a:rPr>
              <a:t>Step 3</a:t>
            </a:r>
            <a:endParaRPr lang="en-US" altLang="zh-CN" sz="2665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47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8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9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0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1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2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446396" y="448285"/>
              <a:ext cx="329882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+mn-lt"/>
                  <a:sym typeface="+mn-lt"/>
                </a:rPr>
                <a:t>Mobility Bench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lt"/>
                <a:sym typeface="+mn-lt"/>
              </a:endParaRPr>
            </a:p>
          </p:txBody>
        </p:sp>
      </p:grpSp>
      <p:sp>
        <p:nvSpPr>
          <p:cNvPr id="6" name="오른쪽 화살표 54"/>
          <p:cNvSpPr/>
          <p:nvPr/>
        </p:nvSpPr>
        <p:spPr>
          <a:xfrm>
            <a:off x="5824005" y="2520299"/>
            <a:ext cx="411162" cy="458788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오른쪽 화살표 70"/>
          <p:cNvSpPr/>
          <p:nvPr/>
        </p:nvSpPr>
        <p:spPr>
          <a:xfrm rot="10800000">
            <a:off x="5781142" y="4906312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오른쪽 화살표 72"/>
          <p:cNvSpPr/>
          <p:nvPr/>
        </p:nvSpPr>
        <p:spPr>
          <a:xfrm rot="5400000">
            <a:off x="7075271" y="3726007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39576" y="1637647"/>
            <a:ext cx="1964317" cy="1963088"/>
            <a:chOff x="6102" y="2949"/>
            <a:chExt cx="2723" cy="2721"/>
          </a:xfrm>
        </p:grpSpPr>
        <p:sp>
          <p:nvSpPr>
            <p:cNvPr id="5" name="도넛 86"/>
            <p:cNvSpPr/>
            <p:nvPr/>
          </p:nvSpPr>
          <p:spPr bwMode="auto">
            <a:xfrm>
              <a:off x="6102" y="2949"/>
              <a:ext cx="2723" cy="2721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6873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第一类问题</a:t>
              </a:r>
              <a:endParaRPr lang="zh-CN" altLang="en-US" sz="2000" b="1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16675" y="1637647"/>
            <a:ext cx="1963438" cy="1964159"/>
            <a:chOff x="10105" y="2949"/>
            <a:chExt cx="2722" cy="2723"/>
          </a:xfrm>
        </p:grpSpPr>
        <p:sp>
          <p:nvSpPr>
            <p:cNvPr id="4" name="도넛 96"/>
            <p:cNvSpPr/>
            <p:nvPr/>
          </p:nvSpPr>
          <p:spPr bwMode="auto">
            <a:xfrm>
              <a:off x="10105" y="2949"/>
              <a:ext cx="2722" cy="2723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10870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第二类问题</a:t>
              </a:r>
              <a:endParaRPr lang="zh-CN" altLang="en-US" sz="2000" b="1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53559" y="4256436"/>
            <a:ext cx="1950334" cy="1948542"/>
            <a:chOff x="3882810" y="4263374"/>
            <a:chExt cx="1728788" cy="1727200"/>
          </a:xfrm>
        </p:grpSpPr>
        <p:sp>
          <p:nvSpPr>
            <p:cNvPr id="3" name="도넛 135"/>
            <p:cNvSpPr/>
            <p:nvPr/>
          </p:nvSpPr>
          <p:spPr bwMode="auto">
            <a:xfrm>
              <a:off x="3882810" y="4263374"/>
              <a:ext cx="1728788" cy="1727200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364140" y="4905887"/>
              <a:ext cx="741660" cy="5456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第四类问题</a:t>
              </a:r>
              <a:endParaRPr lang="zh-CN" altLang="en-US" sz="2000" b="1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97831" y="4256436"/>
            <a:ext cx="1985705" cy="1985464"/>
            <a:chOff x="6089595" y="4108773"/>
            <a:chExt cx="1985705" cy="1985464"/>
          </a:xfrm>
        </p:grpSpPr>
        <p:sp>
          <p:nvSpPr>
            <p:cNvPr id="2" name="도넛 123"/>
            <p:cNvSpPr/>
            <p:nvPr/>
          </p:nvSpPr>
          <p:spPr bwMode="auto">
            <a:xfrm>
              <a:off x="6089595" y="4108773"/>
              <a:ext cx="1985705" cy="1985464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648835" y="4847155"/>
              <a:ext cx="852321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第三类问题</a:t>
              </a:r>
              <a:endParaRPr lang="zh-CN" altLang="en-US" sz="2000" b="1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Group 7"/>
          <p:cNvGrpSpPr/>
          <p:nvPr/>
        </p:nvGrpSpPr>
        <p:grpSpPr bwMode="auto">
          <a:xfrm>
            <a:off x="8631002" y="2474875"/>
            <a:ext cx="504212" cy="504212"/>
            <a:chOff x="6560456" y="2515733"/>
            <a:chExt cx="359999" cy="359998"/>
          </a:xfrm>
        </p:grpSpPr>
        <p:sp>
          <p:nvSpPr>
            <p:cNvPr id="15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1" name="TextBox 9"/>
          <p:cNvSpPr txBox="1"/>
          <p:nvPr/>
        </p:nvSpPr>
        <p:spPr>
          <a:xfrm>
            <a:off x="9340741" y="2060894"/>
            <a:ext cx="2281180" cy="13709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“根据提供的轨迹数据完成进行轨迹压缩，并返回压缩后的轨迹点个数，绘制轨迹图”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" name="Group 7"/>
          <p:cNvGrpSpPr/>
          <p:nvPr/>
        </p:nvGrpSpPr>
        <p:grpSpPr bwMode="auto">
          <a:xfrm>
            <a:off x="8631002" y="4867860"/>
            <a:ext cx="504212" cy="504212"/>
            <a:chOff x="6560456" y="2515733"/>
            <a:chExt cx="359999" cy="359998"/>
          </a:xfrm>
        </p:grpSpPr>
        <p:sp>
          <p:nvSpPr>
            <p:cNvPr id="23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TextBox 9"/>
          <p:cNvSpPr txBox="1"/>
          <p:nvPr/>
        </p:nvSpPr>
        <p:spPr>
          <a:xfrm>
            <a:off x="9340741" y="4640569"/>
            <a:ext cx="228118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“根据车流数据，选择车流较大，需要派遣交警维持秩序的位置。”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0" name="Group 7"/>
          <p:cNvGrpSpPr/>
          <p:nvPr/>
        </p:nvGrpSpPr>
        <p:grpSpPr bwMode="auto">
          <a:xfrm>
            <a:off x="2922551" y="4867860"/>
            <a:ext cx="504212" cy="504212"/>
            <a:chOff x="6560456" y="2515733"/>
            <a:chExt cx="359999" cy="359998"/>
          </a:xfrm>
        </p:grpSpPr>
        <p:sp>
          <p:nvSpPr>
            <p:cNvPr id="31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TextBox 9"/>
          <p:cNvSpPr txBox="1"/>
          <p:nvPr/>
        </p:nvSpPr>
        <p:spPr>
          <a:xfrm>
            <a:off x="243205" y="4640580"/>
            <a:ext cx="246253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“对用户轨迹进行时间段的筛选和分析，以探索不同时间段的移动模式”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8" name="Group 7"/>
          <p:cNvGrpSpPr/>
          <p:nvPr/>
        </p:nvGrpSpPr>
        <p:grpSpPr bwMode="auto">
          <a:xfrm>
            <a:off x="2922551" y="2465622"/>
            <a:ext cx="504212" cy="504212"/>
            <a:chOff x="6560456" y="2515733"/>
            <a:chExt cx="359999" cy="359998"/>
          </a:xfrm>
        </p:grpSpPr>
        <p:sp>
          <p:nvSpPr>
            <p:cNvPr id="39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5" name="TextBox 9"/>
          <p:cNvSpPr txBox="1"/>
          <p:nvPr/>
        </p:nvSpPr>
        <p:spPr>
          <a:xfrm>
            <a:off x="424576" y="2238331"/>
            <a:ext cx="2281180" cy="7308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“根据提供的轨迹数据完成停留点检测任务”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3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7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4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3"/>
              </p:custDataLst>
            </p:nvPr>
          </p:nvSpPr>
          <p:spPr>
            <a:xfrm>
              <a:off x="3038192" y="2388267"/>
              <a:ext cx="364807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未来进度安排</a:t>
              </a:r>
              <a:endPara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PA-文本框 9"/>
            <p:cNvSpPr txBox="1"/>
            <p:nvPr>
              <p:custDataLst>
                <p:tags r:id="rId4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Future Agenda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PA-组合 4"/>
          <p:cNvGrpSpPr/>
          <p:nvPr>
            <p:custDataLst>
              <p:tags r:id="rId5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6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8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9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10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11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12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664 0.00023 L -4.16667E-6 0.00023 " pathEditMode="relative" ptsTypes="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5 -0.00092 L 0 0.00023 " pathEditMode="relative" ptsTypes="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" grpId="0"/>
      <p:bldP spid="2" grpId="1"/>
      <p:bldP spid="13" grpId="0"/>
      <p:bldP spid="13" grpId="1"/>
      <p:bldP spid="19" grpId="0" bldLvl="0" animBg="1"/>
      <p:bldP spid="20" grpId="0" bldLvl="0" animBg="1"/>
      <p:bldP spid="22" grpId="0" bldLvl="0" animBg="1"/>
      <p:bldP spid="2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935693" y="2552454"/>
              <a:ext cx="2268843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未来规划</a:t>
              </a:r>
              <a:endPara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3868420" y="904240"/>
            <a:ext cx="7816215" cy="551751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丰富、完善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Mobility Bench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的问题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完成整个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库的功能封装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考虑利用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Vector Store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等方式达成工具的高效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Retrieval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强化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GPT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对任务的语义理解，使之可以完成更高阶的语义任务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形成用户友好的界面、便于交互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扩展轨迹分析功能，加入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GeoPandas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MovingPandas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等库的支持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............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PA-圆角矩形 1"/>
          <p:cNvSpPr/>
          <p:nvPr>
            <p:custDataLst>
              <p:tags r:id="rId2"/>
            </p:custDataLst>
          </p:nvPr>
        </p:nvSpPr>
        <p:spPr>
          <a:xfrm rot="5400000">
            <a:off x="2731454" y="3443870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3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5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736114" y="398370"/>
              <a:ext cx="264674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进度安排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6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45" y="1202690"/>
            <a:ext cx="10018395" cy="45942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112776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10277" y="489641"/>
            <a:ext cx="29723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参考资料和文献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350" y="1271905"/>
            <a:ext cx="11672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LangChain </a:t>
            </a:r>
            <a:r>
              <a:rPr lang="en-US" altLang="zh-CN" u="sng"/>
              <a:t>https://python.langchain.com</a:t>
            </a:r>
            <a:endParaRPr lang="en-US" altLang="zh-CN" u="sng"/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ReAct </a:t>
            </a:r>
            <a:r>
              <a:rPr lang="en-US" altLang="zh-CN" u="sng"/>
              <a:t>https://arxiv.org/pdf/2210.03629.pdf</a:t>
            </a:r>
            <a:endParaRPr lang="en-US" altLang="zh-CN" u="sng"/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ToolLLM </a:t>
            </a:r>
            <a:r>
              <a:rPr lang="en-US" altLang="zh-CN" u="sng"/>
              <a:t>https://arxiv.org/pdf/2307.16789.pdf</a:t>
            </a:r>
            <a:endParaRPr lang="en-US" altLang="zh-CN" u="sng"/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Function Calling From GPT </a:t>
            </a:r>
            <a:r>
              <a:rPr lang="en-US" altLang="zh-CN" u="sng"/>
              <a:t>https://github.com/openai/openai-cookbook/blob/main/examples/How_to_call_functions_with_chat_models.ipynb</a:t>
            </a:r>
            <a:endParaRPr lang="en-US" altLang="zh-CN" u="sng"/>
          </a:p>
          <a:p>
            <a:pPr>
              <a:lnSpc>
                <a:spcPct val="150000"/>
              </a:lnSpc>
            </a:pPr>
            <a:r>
              <a:rPr lang="en-US" altLang="zh-CN" u="sng"/>
              <a:t>https://platform.openai.com/docs/guides/gpt/function-calling</a:t>
            </a:r>
            <a:endParaRPr lang="en-US" altLang="zh-CN" u="sng"/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Scikit Mobility </a:t>
            </a:r>
            <a:r>
              <a:rPr lang="en-US" altLang="zh-CN" u="sng"/>
              <a:t>https://scikit-mobility.github.io/scikit-mobility/index.html</a:t>
            </a:r>
            <a:endParaRPr lang="en-US" altLang="zh-CN" u="sng"/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HuggingGPT </a:t>
            </a:r>
            <a:r>
              <a:rPr lang="en-US" altLang="zh-CN" u="sng"/>
              <a:t>https://arxiv.org/pdf/2303.17580.pdf</a:t>
            </a:r>
            <a:endParaRPr lang="en-US" altLang="zh-CN" u="sng"/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RestGPT </a:t>
            </a:r>
            <a:r>
              <a:rPr lang="en-US" altLang="zh-CN" u="sng"/>
              <a:t>https://arxiv.org/pdf/2306.06624.pdf</a:t>
            </a:r>
            <a:endParaRPr lang="en-US" altLang="zh-CN" u="sng"/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Pandas AI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zh-CN" altLang="en-US" u="sng">
                <a:sym typeface="+mn-ea"/>
              </a:rPr>
              <a:t>https://github.com/gventuri/pandas-ai</a:t>
            </a:r>
            <a:endParaRPr lang="zh-CN" altLang="en-US" u="sng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TrafficGPT </a:t>
            </a:r>
            <a:r>
              <a:rPr lang="en-US" altLang="zh-CN" u="sng">
                <a:sym typeface="+mn-ea"/>
              </a:rPr>
              <a:t>https://arxiv.org/pdf/2309.06719.pdf</a:t>
            </a:r>
            <a:endParaRPr lang="en-US" altLang="zh-CN" u="sng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GeoLife </a:t>
            </a:r>
            <a:r>
              <a:rPr lang="en-US" altLang="zh-CN" u="sng"/>
              <a:t>https://www.microsoft.com/en-us/research/publication/geolife-gps-trajectory-dataset-user-guide/</a:t>
            </a:r>
            <a:endParaRPr lang="en-US" altLang="zh-CN" u="sng"/>
          </a:p>
          <a:p>
            <a:endParaRPr lang="en-US" altLang="zh-CN" u="sng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3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项目介绍</a:t>
              </a:r>
              <a:endPara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PA-文本框 9"/>
            <p:cNvSpPr txBox="1"/>
            <p:nvPr>
              <p:custDataLst>
                <p:tags r:id="rId4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PA-组合 4"/>
          <p:cNvGrpSpPr/>
          <p:nvPr>
            <p:custDataLst>
              <p:tags r:id="rId5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6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8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9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10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11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12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664 0.00023 L -4.16667E-6 0.00023 " pathEditMode="relative" ptsTypes="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5 -0.00092 L 0 0.00023 " pathEditMode="relative" ptsTypes="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" grpId="0"/>
      <p:bldP spid="2" grpId="1"/>
      <p:bldP spid="13" grpId="0"/>
      <p:bldP spid="13" grpId="1"/>
      <p:bldP spid="19" grpId="0" bldLvl="0" animBg="1"/>
      <p:bldP spid="20" grpId="0" bldLvl="0" animBg="1"/>
      <p:bldP spid="22" grpId="0" bldLvl="0" animBg="1"/>
      <p:bldP spid="2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4" name="Title 5"/>
          <p:cNvSpPr txBox="1"/>
          <p:nvPr/>
        </p:nvSpPr>
        <p:spPr>
          <a:xfrm>
            <a:off x="1373584" y="2869316"/>
            <a:ext cx="633918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7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谢谢观看</a:t>
            </a:r>
            <a:endParaRPr lang="en-US" sz="75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3585" y="3773080"/>
            <a:ext cx="6339180" cy="707886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</a:t>
            </a:r>
            <a:endParaRPr lang="en-US" altLang="zh-CN" sz="4000" dirty="0">
              <a:solidFill>
                <a:srgbClr val="2883B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8795" y="3488690"/>
            <a:ext cx="3997325" cy="3369310"/>
          </a:xfrm>
          <a:prstGeom prst="rect">
            <a:avLst/>
          </a:prstGeom>
          <a:blipFill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09222" y="1042988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724682" y="880259"/>
            <a:ext cx="348541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研究背景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Background</a:t>
            </a:r>
            <a:endParaRPr lang="en-US" sz="28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507508" y="325800"/>
            <a:ext cx="1905002" cy="438302"/>
            <a:chOff x="1244122" y="2991212"/>
            <a:chExt cx="1905002" cy="438302"/>
          </a:xfrm>
          <a:solidFill>
            <a:srgbClr val="2883B0"/>
          </a:solidFill>
        </p:grpSpPr>
        <p:sp>
          <p:nvSpPr>
            <p:cNvPr id="7" name="Shape 583"/>
            <p:cNvSpPr/>
            <p:nvPr/>
          </p:nvSpPr>
          <p:spPr>
            <a:xfrm>
              <a:off x="1964570" y="2991212"/>
              <a:ext cx="355849" cy="4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13500"/>
                  </a:moveTo>
                  <a:cubicBezTo>
                    <a:pt x="19731" y="12150"/>
                    <a:pt x="20769" y="10125"/>
                    <a:pt x="20769" y="8100"/>
                  </a:cubicBezTo>
                  <a:cubicBezTo>
                    <a:pt x="20769" y="3713"/>
                    <a:pt x="16408" y="0"/>
                    <a:pt x="10800" y="0"/>
                  </a:cubicBezTo>
                  <a:cubicBezTo>
                    <a:pt x="5192" y="0"/>
                    <a:pt x="831" y="3713"/>
                    <a:pt x="831" y="8100"/>
                  </a:cubicBezTo>
                  <a:cubicBezTo>
                    <a:pt x="831" y="10125"/>
                    <a:pt x="1869" y="12150"/>
                    <a:pt x="3323" y="13500"/>
                  </a:cubicBezTo>
                  <a:cubicBezTo>
                    <a:pt x="1869" y="15694"/>
                    <a:pt x="0" y="18225"/>
                    <a:pt x="0" y="18225"/>
                  </a:cubicBezTo>
                  <a:cubicBezTo>
                    <a:pt x="4362" y="18731"/>
                    <a:pt x="4362" y="18731"/>
                    <a:pt x="4362" y="18731"/>
                  </a:cubicBezTo>
                  <a:cubicBezTo>
                    <a:pt x="7062" y="21600"/>
                    <a:pt x="7062" y="21600"/>
                    <a:pt x="7062" y="21600"/>
                  </a:cubicBezTo>
                  <a:cubicBezTo>
                    <a:pt x="7062" y="21600"/>
                    <a:pt x="9138" y="18731"/>
                    <a:pt x="10800" y="16369"/>
                  </a:cubicBezTo>
                  <a:cubicBezTo>
                    <a:pt x="12462" y="18731"/>
                    <a:pt x="14538" y="21600"/>
                    <a:pt x="14538" y="21600"/>
                  </a:cubicBezTo>
                  <a:cubicBezTo>
                    <a:pt x="17238" y="18731"/>
                    <a:pt x="17238" y="18731"/>
                    <a:pt x="17238" y="18731"/>
                  </a:cubicBezTo>
                  <a:cubicBezTo>
                    <a:pt x="21600" y="18225"/>
                    <a:pt x="21600" y="18225"/>
                    <a:pt x="21600" y="18225"/>
                  </a:cubicBezTo>
                  <a:cubicBezTo>
                    <a:pt x="21600" y="18225"/>
                    <a:pt x="19731" y="15694"/>
                    <a:pt x="18277" y="13500"/>
                  </a:cubicBezTo>
                  <a:close/>
                  <a:moveTo>
                    <a:pt x="6646" y="19575"/>
                  </a:moveTo>
                  <a:cubicBezTo>
                    <a:pt x="5400" y="17381"/>
                    <a:pt x="5400" y="17381"/>
                    <a:pt x="5400" y="17381"/>
                  </a:cubicBezTo>
                  <a:cubicBezTo>
                    <a:pt x="2492" y="17550"/>
                    <a:pt x="2492" y="17550"/>
                    <a:pt x="2492" y="17550"/>
                  </a:cubicBezTo>
                  <a:cubicBezTo>
                    <a:pt x="2492" y="17550"/>
                    <a:pt x="3531" y="16031"/>
                    <a:pt x="4569" y="14344"/>
                  </a:cubicBezTo>
                  <a:cubicBezTo>
                    <a:pt x="5815" y="15188"/>
                    <a:pt x="7269" y="15862"/>
                    <a:pt x="9138" y="16031"/>
                  </a:cubicBezTo>
                  <a:cubicBezTo>
                    <a:pt x="7892" y="17888"/>
                    <a:pt x="6646" y="19575"/>
                    <a:pt x="6646" y="19575"/>
                  </a:cubicBezTo>
                  <a:close/>
                  <a:moveTo>
                    <a:pt x="2492" y="8100"/>
                  </a:moveTo>
                  <a:cubicBezTo>
                    <a:pt x="2492" y="4388"/>
                    <a:pt x="6231" y="1350"/>
                    <a:pt x="10800" y="1350"/>
                  </a:cubicBezTo>
                  <a:cubicBezTo>
                    <a:pt x="15369" y="1350"/>
                    <a:pt x="19108" y="4388"/>
                    <a:pt x="19108" y="8100"/>
                  </a:cubicBezTo>
                  <a:cubicBezTo>
                    <a:pt x="19108" y="11813"/>
                    <a:pt x="15369" y="14850"/>
                    <a:pt x="10800" y="14850"/>
                  </a:cubicBezTo>
                  <a:cubicBezTo>
                    <a:pt x="6231" y="14850"/>
                    <a:pt x="2492" y="11813"/>
                    <a:pt x="2492" y="8100"/>
                  </a:cubicBezTo>
                  <a:close/>
                  <a:moveTo>
                    <a:pt x="16200" y="17381"/>
                  </a:moveTo>
                  <a:cubicBezTo>
                    <a:pt x="14954" y="19575"/>
                    <a:pt x="14954" y="19575"/>
                    <a:pt x="14954" y="19575"/>
                  </a:cubicBezTo>
                  <a:cubicBezTo>
                    <a:pt x="14954" y="19575"/>
                    <a:pt x="13708" y="17888"/>
                    <a:pt x="12462" y="16031"/>
                  </a:cubicBezTo>
                  <a:cubicBezTo>
                    <a:pt x="14331" y="15862"/>
                    <a:pt x="15785" y="15188"/>
                    <a:pt x="17031" y="14344"/>
                  </a:cubicBezTo>
                  <a:cubicBezTo>
                    <a:pt x="18069" y="16031"/>
                    <a:pt x="19108" y="17550"/>
                    <a:pt x="19108" y="17550"/>
                  </a:cubicBezTo>
                  <a:cubicBezTo>
                    <a:pt x="16200" y="17381"/>
                    <a:pt x="16200" y="17381"/>
                    <a:pt x="16200" y="17381"/>
                  </a:cubicBezTo>
                  <a:close/>
                  <a:moveTo>
                    <a:pt x="10800" y="3375"/>
                  </a:moveTo>
                  <a:cubicBezTo>
                    <a:pt x="7685" y="3375"/>
                    <a:pt x="4985" y="5569"/>
                    <a:pt x="4985" y="8100"/>
                  </a:cubicBezTo>
                  <a:cubicBezTo>
                    <a:pt x="4985" y="10800"/>
                    <a:pt x="7685" y="12825"/>
                    <a:pt x="10800" y="12825"/>
                  </a:cubicBezTo>
                  <a:cubicBezTo>
                    <a:pt x="13915" y="12825"/>
                    <a:pt x="16615" y="10800"/>
                    <a:pt x="16615" y="8100"/>
                  </a:cubicBezTo>
                  <a:cubicBezTo>
                    <a:pt x="16615" y="5569"/>
                    <a:pt x="13915" y="3375"/>
                    <a:pt x="10800" y="3375"/>
                  </a:cubicBezTo>
                  <a:close/>
                  <a:moveTo>
                    <a:pt x="10800" y="11475"/>
                  </a:moveTo>
                  <a:cubicBezTo>
                    <a:pt x="8515" y="11475"/>
                    <a:pt x="6646" y="9956"/>
                    <a:pt x="6646" y="8100"/>
                  </a:cubicBezTo>
                  <a:cubicBezTo>
                    <a:pt x="6646" y="6244"/>
                    <a:pt x="8515" y="4725"/>
                    <a:pt x="10800" y="4725"/>
                  </a:cubicBezTo>
                  <a:cubicBezTo>
                    <a:pt x="13085" y="4725"/>
                    <a:pt x="14954" y="6244"/>
                    <a:pt x="14954" y="8100"/>
                  </a:cubicBezTo>
                  <a:cubicBezTo>
                    <a:pt x="14954" y="9956"/>
                    <a:pt x="13085" y="11475"/>
                    <a:pt x="10800" y="114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Shape 585"/>
            <p:cNvSpPr/>
            <p:nvPr/>
          </p:nvSpPr>
          <p:spPr>
            <a:xfrm>
              <a:off x="1244122" y="2991308"/>
              <a:ext cx="328015" cy="43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2" h="20488" extrusionOk="0">
                  <a:moveTo>
                    <a:pt x="20641" y="8000"/>
                  </a:moveTo>
                  <a:cubicBezTo>
                    <a:pt x="17555" y="10400"/>
                    <a:pt x="10943" y="17120"/>
                    <a:pt x="7416" y="19840"/>
                  </a:cubicBezTo>
                  <a:cubicBezTo>
                    <a:pt x="4551" y="21600"/>
                    <a:pt x="5212" y="19200"/>
                    <a:pt x="5212" y="19360"/>
                  </a:cubicBezTo>
                  <a:cubicBezTo>
                    <a:pt x="6094" y="17440"/>
                    <a:pt x="6975" y="14560"/>
                    <a:pt x="7857" y="13120"/>
                  </a:cubicBezTo>
                  <a:cubicBezTo>
                    <a:pt x="8078" y="12320"/>
                    <a:pt x="7637" y="12160"/>
                    <a:pt x="6975" y="12160"/>
                  </a:cubicBezTo>
                  <a:cubicBezTo>
                    <a:pt x="5433" y="12160"/>
                    <a:pt x="2788" y="12160"/>
                    <a:pt x="1024" y="12160"/>
                  </a:cubicBezTo>
                  <a:cubicBezTo>
                    <a:pt x="363" y="12160"/>
                    <a:pt x="-298" y="11840"/>
                    <a:pt x="143" y="11040"/>
                  </a:cubicBezTo>
                  <a:cubicBezTo>
                    <a:pt x="1024" y="8800"/>
                    <a:pt x="4110" y="3360"/>
                    <a:pt x="5212" y="1120"/>
                  </a:cubicBezTo>
                  <a:cubicBezTo>
                    <a:pt x="5653" y="320"/>
                    <a:pt x="6094" y="0"/>
                    <a:pt x="6975" y="0"/>
                  </a:cubicBezTo>
                  <a:cubicBezTo>
                    <a:pt x="9620" y="0"/>
                    <a:pt x="15351" y="0"/>
                    <a:pt x="17775" y="0"/>
                  </a:cubicBezTo>
                  <a:cubicBezTo>
                    <a:pt x="18657" y="0"/>
                    <a:pt x="18657" y="480"/>
                    <a:pt x="17996" y="1120"/>
                  </a:cubicBezTo>
                  <a:cubicBezTo>
                    <a:pt x="16894" y="2560"/>
                    <a:pt x="15131" y="5120"/>
                    <a:pt x="14249" y="6400"/>
                  </a:cubicBezTo>
                  <a:cubicBezTo>
                    <a:pt x="13588" y="7040"/>
                    <a:pt x="14469" y="7040"/>
                    <a:pt x="14910" y="7040"/>
                  </a:cubicBezTo>
                  <a:cubicBezTo>
                    <a:pt x="16453" y="7040"/>
                    <a:pt x="18878" y="7040"/>
                    <a:pt x="20420" y="7040"/>
                  </a:cubicBezTo>
                  <a:cubicBezTo>
                    <a:pt x="21302" y="7040"/>
                    <a:pt x="21302" y="7680"/>
                    <a:pt x="20641" y="8000"/>
                  </a:cubicBezTo>
                  <a:close/>
                  <a:moveTo>
                    <a:pt x="14910" y="8320"/>
                  </a:moveTo>
                  <a:cubicBezTo>
                    <a:pt x="14469" y="8320"/>
                    <a:pt x="13147" y="8320"/>
                    <a:pt x="12486" y="7520"/>
                  </a:cubicBezTo>
                  <a:cubicBezTo>
                    <a:pt x="12265" y="7200"/>
                    <a:pt x="12045" y="6560"/>
                    <a:pt x="12706" y="5760"/>
                  </a:cubicBezTo>
                  <a:cubicBezTo>
                    <a:pt x="13367" y="4640"/>
                    <a:pt x="14910" y="2720"/>
                    <a:pt x="15792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440"/>
                    <a:pt x="6975" y="1600"/>
                  </a:cubicBezTo>
                  <a:cubicBezTo>
                    <a:pt x="6535" y="2080"/>
                    <a:pt x="6535" y="2080"/>
                    <a:pt x="6535" y="2080"/>
                  </a:cubicBezTo>
                  <a:cubicBezTo>
                    <a:pt x="5433" y="4160"/>
                    <a:pt x="3229" y="8480"/>
                    <a:pt x="1906" y="10880"/>
                  </a:cubicBezTo>
                  <a:cubicBezTo>
                    <a:pt x="6975" y="10880"/>
                    <a:pt x="6975" y="10880"/>
                    <a:pt x="6975" y="10880"/>
                  </a:cubicBezTo>
                  <a:cubicBezTo>
                    <a:pt x="7857" y="10880"/>
                    <a:pt x="8739" y="11200"/>
                    <a:pt x="9180" y="11520"/>
                  </a:cubicBezTo>
                  <a:cubicBezTo>
                    <a:pt x="9620" y="12000"/>
                    <a:pt x="9841" y="126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8959" y="14400"/>
                    <a:pt x="8518" y="15680"/>
                    <a:pt x="8078" y="17120"/>
                  </a:cubicBezTo>
                  <a:cubicBezTo>
                    <a:pt x="7857" y="17280"/>
                    <a:pt x="7857" y="17440"/>
                    <a:pt x="7857" y="17600"/>
                  </a:cubicBezTo>
                  <a:cubicBezTo>
                    <a:pt x="9400" y="16160"/>
                    <a:pt x="11384" y="14400"/>
                    <a:pt x="13367" y="12480"/>
                  </a:cubicBezTo>
                  <a:cubicBezTo>
                    <a:pt x="14910" y="11040"/>
                    <a:pt x="16673" y="9440"/>
                    <a:pt x="17996" y="8320"/>
                  </a:cubicBezTo>
                  <a:cubicBezTo>
                    <a:pt x="14910" y="8320"/>
                    <a:pt x="14910" y="8320"/>
                    <a:pt x="14910" y="83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Shape 586"/>
            <p:cNvSpPr/>
            <p:nvPr/>
          </p:nvSpPr>
          <p:spPr>
            <a:xfrm>
              <a:off x="2712852" y="2991439"/>
              <a:ext cx="436272" cy="43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1221" y="19912"/>
                  </a:moveTo>
                  <a:cubicBezTo>
                    <a:pt x="20377" y="21262"/>
                    <a:pt x="14977" y="21600"/>
                    <a:pt x="10758" y="21600"/>
                  </a:cubicBezTo>
                  <a:cubicBezTo>
                    <a:pt x="6539" y="21600"/>
                    <a:pt x="1139" y="21262"/>
                    <a:pt x="127" y="19912"/>
                  </a:cubicBezTo>
                  <a:cubicBezTo>
                    <a:pt x="-42" y="19575"/>
                    <a:pt x="-42" y="19069"/>
                    <a:pt x="127" y="18731"/>
                  </a:cubicBezTo>
                  <a:cubicBezTo>
                    <a:pt x="970" y="16200"/>
                    <a:pt x="2658" y="15525"/>
                    <a:pt x="4008" y="15356"/>
                  </a:cubicBezTo>
                  <a:cubicBezTo>
                    <a:pt x="5189" y="15188"/>
                    <a:pt x="6202" y="14850"/>
                    <a:pt x="6708" y="14512"/>
                  </a:cubicBezTo>
                  <a:cubicBezTo>
                    <a:pt x="6708" y="14344"/>
                    <a:pt x="6708" y="13331"/>
                    <a:pt x="6708" y="12656"/>
                  </a:cubicBezTo>
                  <a:cubicBezTo>
                    <a:pt x="5527" y="11306"/>
                    <a:pt x="4683" y="9281"/>
                    <a:pt x="4683" y="7425"/>
                  </a:cubicBezTo>
                  <a:cubicBezTo>
                    <a:pt x="4683" y="3375"/>
                    <a:pt x="6708" y="0"/>
                    <a:pt x="10758" y="0"/>
                  </a:cubicBezTo>
                  <a:cubicBezTo>
                    <a:pt x="14808" y="0"/>
                    <a:pt x="16833" y="3375"/>
                    <a:pt x="16833" y="7425"/>
                  </a:cubicBezTo>
                  <a:cubicBezTo>
                    <a:pt x="16833" y="9281"/>
                    <a:pt x="15989" y="11306"/>
                    <a:pt x="14808" y="12656"/>
                  </a:cubicBezTo>
                  <a:cubicBezTo>
                    <a:pt x="14808" y="12994"/>
                    <a:pt x="14808" y="13331"/>
                    <a:pt x="14808" y="14512"/>
                  </a:cubicBezTo>
                  <a:cubicBezTo>
                    <a:pt x="15314" y="14850"/>
                    <a:pt x="16327" y="15188"/>
                    <a:pt x="17508" y="15356"/>
                  </a:cubicBezTo>
                  <a:cubicBezTo>
                    <a:pt x="18858" y="15525"/>
                    <a:pt x="20546" y="16200"/>
                    <a:pt x="21389" y="18731"/>
                  </a:cubicBezTo>
                  <a:cubicBezTo>
                    <a:pt x="21558" y="19069"/>
                    <a:pt x="21558" y="19575"/>
                    <a:pt x="21221" y="19912"/>
                  </a:cubicBezTo>
                  <a:close/>
                  <a:moveTo>
                    <a:pt x="15483" y="7425"/>
                  </a:moveTo>
                  <a:cubicBezTo>
                    <a:pt x="15483" y="4050"/>
                    <a:pt x="13964" y="1350"/>
                    <a:pt x="10758" y="1350"/>
                  </a:cubicBezTo>
                  <a:cubicBezTo>
                    <a:pt x="7552" y="1350"/>
                    <a:pt x="6033" y="4050"/>
                    <a:pt x="6033" y="7425"/>
                  </a:cubicBezTo>
                  <a:cubicBezTo>
                    <a:pt x="6033" y="10125"/>
                    <a:pt x="8227" y="13500"/>
                    <a:pt x="10758" y="13500"/>
                  </a:cubicBezTo>
                  <a:cubicBezTo>
                    <a:pt x="13289" y="13500"/>
                    <a:pt x="15483" y="10125"/>
                    <a:pt x="15483" y="7425"/>
                  </a:cubicBezTo>
                  <a:close/>
                  <a:moveTo>
                    <a:pt x="17171" y="16706"/>
                  </a:moveTo>
                  <a:cubicBezTo>
                    <a:pt x="15989" y="16537"/>
                    <a:pt x="14808" y="16031"/>
                    <a:pt x="14133" y="15694"/>
                  </a:cubicBezTo>
                  <a:cubicBezTo>
                    <a:pt x="13458" y="15356"/>
                    <a:pt x="13458" y="15356"/>
                    <a:pt x="13458" y="15356"/>
                  </a:cubicBezTo>
                  <a:cubicBezTo>
                    <a:pt x="13458" y="15356"/>
                    <a:pt x="13458" y="14512"/>
                    <a:pt x="13458" y="14006"/>
                  </a:cubicBezTo>
                  <a:cubicBezTo>
                    <a:pt x="12614" y="14512"/>
                    <a:pt x="11771" y="14850"/>
                    <a:pt x="10758" y="14850"/>
                  </a:cubicBezTo>
                  <a:cubicBezTo>
                    <a:pt x="9746" y="14850"/>
                    <a:pt x="8902" y="14512"/>
                    <a:pt x="8058" y="14006"/>
                  </a:cubicBezTo>
                  <a:cubicBezTo>
                    <a:pt x="8058" y="14512"/>
                    <a:pt x="8058" y="15356"/>
                    <a:pt x="8058" y="15356"/>
                  </a:cubicBezTo>
                  <a:cubicBezTo>
                    <a:pt x="7383" y="15694"/>
                    <a:pt x="7383" y="15694"/>
                    <a:pt x="7383" y="15694"/>
                  </a:cubicBezTo>
                  <a:cubicBezTo>
                    <a:pt x="6708" y="16031"/>
                    <a:pt x="5527" y="16537"/>
                    <a:pt x="4177" y="16706"/>
                  </a:cubicBezTo>
                  <a:cubicBezTo>
                    <a:pt x="3164" y="16875"/>
                    <a:pt x="2152" y="17212"/>
                    <a:pt x="1308" y="19069"/>
                  </a:cubicBezTo>
                  <a:cubicBezTo>
                    <a:pt x="1308" y="19237"/>
                    <a:pt x="2489" y="20250"/>
                    <a:pt x="10758" y="20250"/>
                  </a:cubicBezTo>
                  <a:cubicBezTo>
                    <a:pt x="19027" y="20250"/>
                    <a:pt x="20039" y="19237"/>
                    <a:pt x="20208" y="19069"/>
                  </a:cubicBezTo>
                  <a:cubicBezTo>
                    <a:pt x="19364" y="17212"/>
                    <a:pt x="18183" y="16875"/>
                    <a:pt x="17171" y="167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29275" y="2655570"/>
            <a:ext cx="4730115" cy="31997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sym typeface="+mn-ea"/>
              </a:rPr>
              <a:t>在现代城市交通、物流运输等行业发展过程中，从业人员面临着大量且目标多样的时空数据处理任务</a:t>
            </a:r>
            <a:endParaRPr kumimoji="1" lang="zh-CN" altLang="en-US" sz="1800" dirty="0">
              <a:solidFill>
                <a:schemeClr val="tx2"/>
              </a:solidFill>
              <a:sym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sym typeface="+mn-ea"/>
              </a:rPr>
              <a:t>在疫情防控、警方办案等领域，从业人员需要高效处理人类轨迹追踪等任务</a:t>
            </a:r>
            <a:endParaRPr kumimoji="1" lang="zh-CN" altLang="en-US" sz="1800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sym typeface="+mn-ea"/>
              </a:rPr>
              <a:t>广大用户利用非专业的自然语言快速获取时空数据信息</a:t>
            </a:r>
            <a:endParaRPr kumimoji="1" lang="zh-CN" altLang="en-US" sz="1800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0320" y="0"/>
            <a:ext cx="3225800" cy="3429000"/>
          </a:xfrm>
          <a:prstGeom prst="rect">
            <a:avLst/>
          </a:prstGeom>
          <a:blipFill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253521" y="3322320"/>
            <a:ext cx="9058119" cy="3535680"/>
            <a:chOff x="728292" y="2420112"/>
            <a:chExt cx="5169377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728292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867410" y="1837055"/>
            <a:ext cx="6760210" cy="4123055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867410" y="1000760"/>
            <a:ext cx="3166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目标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Goal</a:t>
            </a:r>
            <a:endParaRPr lang="en-US" sz="40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Rectangle 56"/>
          <p:cNvSpPr/>
          <p:nvPr/>
        </p:nvSpPr>
        <p:spPr>
          <a:xfrm>
            <a:off x="1200785" y="2297430"/>
            <a:ext cx="6185535" cy="3536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</a:pPr>
            <a:r>
              <a:rPr lang="zh-CN" altLang="en-US" sz="2000" spc="300" dirty="0">
                <a:solidFill>
                  <a:srgbClr val="2F2E41"/>
                </a:solidFill>
                <a:latin typeface="思源黑体 CN Bold"/>
                <a:ea typeface="思源黑体 CN Bold"/>
                <a:sym typeface="+mn-ea"/>
              </a:rPr>
              <a:t>核心问题：利用</a:t>
            </a:r>
            <a:r>
              <a:rPr lang="en-US" altLang="zh-CN" sz="2000" spc="300" dirty="0">
                <a:solidFill>
                  <a:srgbClr val="2F2E41"/>
                </a:solidFill>
                <a:latin typeface="思源黑体 CN Bold"/>
                <a:ea typeface="思源黑体 CN Bold"/>
                <a:sym typeface="+mn-ea"/>
              </a:rPr>
              <a:t>GPT</a:t>
            </a:r>
            <a:r>
              <a:rPr lang="zh-CN" altLang="en-US" sz="2000" spc="300" dirty="0">
                <a:solidFill>
                  <a:srgbClr val="2F2E41"/>
                </a:solidFill>
                <a:latin typeface="思源黑体 CN Bold"/>
                <a:ea typeface="思源黑体 CN Bold"/>
                <a:sym typeface="+mn-ea"/>
              </a:rPr>
              <a:t>解析用户语义，提取问题，制定计划，获得执行结果。</a:t>
            </a:r>
            <a:endParaRPr lang="zh-CN" altLang="en-US" sz="2000" spc="300" dirty="0">
              <a:solidFill>
                <a:srgbClr val="2F2E41"/>
              </a:solidFill>
              <a:latin typeface="思源黑体 CN Bold"/>
              <a:ea typeface="思源黑体 CN Bold"/>
              <a:sym typeface="+mn-ea"/>
            </a:endParaRPr>
          </a:p>
          <a:p>
            <a:pPr algn="l" defTabSz="457200"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输入：用户的自然语言需求，时空轨迹数据（轨迹、流数据）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l" defTabSz="457200"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输出：处理后的轨迹数据、可视化的行程轨迹图、针对轨迹数据的文字分析等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800340" y="1837055"/>
            <a:ext cx="3477260" cy="4123055"/>
          </a:xfrm>
          <a:prstGeom prst="roundRect">
            <a:avLst>
              <a:gd name="adj" fmla="val 3183"/>
            </a:avLst>
          </a:prstGeom>
          <a:blipFill rotWithShape="1">
            <a:blip r:embed="rId1" cstate="screen"/>
            <a:srcRect/>
            <a:stretch>
              <a:fillRect l="-9340" r="-93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295101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062" y="1355146"/>
            <a:ext cx="297230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研究意义</a:t>
            </a:r>
            <a:endParaRPr lang="en-US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Value</a:t>
            </a:r>
            <a:endParaRPr lang="en-US" sz="28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 90"/>
          <p:cNvSpPr>
            <a:spLocks noEditPoints="1"/>
          </p:cNvSpPr>
          <p:nvPr/>
        </p:nvSpPr>
        <p:spPr bwMode="auto">
          <a:xfrm>
            <a:off x="8249129" y="382146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802469" y="4511898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利用提示（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Prompt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）对大模型的输入输出进行约束，规范、强化其思维链，以期更好的解决任务效果；对大模型的性能、行为有更好的理解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561941" y="3688242"/>
            <a:ext cx="184627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学习、理解、运用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Prompt Engineering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8171344" y="456731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强化大模型解决特定语境下特定任务的能力，即使是指向不明确的自然语言，也能调用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AI Agent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获取较为不错的解决方案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8930816" y="374366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强化大模型对特别场景语义的理解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" name="Freeform 90"/>
          <p:cNvSpPr>
            <a:spLocks noEditPoints="1"/>
          </p:cNvSpPr>
          <p:nvPr/>
        </p:nvSpPr>
        <p:spPr bwMode="auto">
          <a:xfrm>
            <a:off x="4564859" y="379098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4487074" y="453683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GPT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的能力对轨迹数据进行处理，结合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等数据处理库的专业能力，将时空数据任务简单化、便利化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246546" y="371318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灵活处理时空轨迹数据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reeform 90"/>
          <p:cNvSpPr>
            <a:spLocks noEditPoints="1"/>
          </p:cNvSpPr>
          <p:nvPr/>
        </p:nvSpPr>
        <p:spPr bwMode="auto">
          <a:xfrm>
            <a:off x="879954" y="374399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42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42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79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79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79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677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677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ldLvl="0" animBg="1"/>
      <p:bldP spid="13" grpId="0"/>
      <p:bldP spid="14" grpId="0"/>
      <p:bldP spid="15" grpId="0"/>
      <p:bldP spid="16" grpId="0"/>
      <p:bldP spid="3" grpId="0" bldLvl="0" animBg="1"/>
      <p:bldP spid="4" grpId="0"/>
      <p:bldP spid="5" grpId="0"/>
      <p:bldP spid="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/>
          <p:nvPr/>
        </p:nvGrpSpPr>
        <p:grpSpPr>
          <a:xfrm rot="10800000">
            <a:off x="584803" y="3214535"/>
            <a:ext cx="3200400" cy="784772"/>
            <a:chOff x="701702" y="2634888"/>
            <a:chExt cx="2057400" cy="588579"/>
          </a:xfrm>
          <a:solidFill>
            <a:schemeClr val="accent2"/>
          </a:solidFill>
          <a:effectLst/>
        </p:grpSpPr>
        <p:sp>
          <p:nvSpPr>
            <p:cNvPr id="3" name="Rounded Rectangle 32"/>
            <p:cNvSpPr/>
            <p:nvPr/>
          </p:nvSpPr>
          <p:spPr>
            <a:xfrm>
              <a:off x="701702" y="2766267"/>
              <a:ext cx="2057400" cy="457200"/>
            </a:xfrm>
            <a:prstGeom prst="roundRect">
              <a:avLst>
                <a:gd name="adj" fmla="val 50000"/>
              </a:avLst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" name="Isosceles Triangle 34"/>
            <p:cNvSpPr/>
            <p:nvPr/>
          </p:nvSpPr>
          <p:spPr>
            <a:xfrm>
              <a:off x="1651537" y="2634888"/>
              <a:ext cx="152400" cy="131379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3144106" y="3211786"/>
            <a:ext cx="3200400" cy="787521"/>
            <a:chOff x="25559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7" name="Rounded Rectangle 36"/>
            <p:cNvSpPr/>
            <p:nvPr/>
          </p:nvSpPr>
          <p:spPr>
            <a:xfrm>
              <a:off x="25559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" name="Isosceles Triangle 38"/>
            <p:cNvSpPr/>
            <p:nvPr/>
          </p:nvSpPr>
          <p:spPr>
            <a:xfrm flipV="1">
              <a:off x="3505049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0" name="Group 47"/>
          <p:cNvGrpSpPr/>
          <p:nvPr/>
        </p:nvGrpSpPr>
        <p:grpSpPr>
          <a:xfrm rot="10800000">
            <a:off x="5596421" y="3214535"/>
            <a:ext cx="3200400" cy="784772"/>
            <a:chOff x="4410102" y="2634888"/>
            <a:chExt cx="2057400" cy="588579"/>
          </a:xfrm>
          <a:solidFill>
            <a:srgbClr val="2883B0"/>
          </a:solidFill>
          <a:effectLst/>
        </p:grpSpPr>
        <p:sp>
          <p:nvSpPr>
            <p:cNvPr id="11" name="Rounded Rectangle 48"/>
            <p:cNvSpPr/>
            <p:nvPr/>
          </p:nvSpPr>
          <p:spPr>
            <a:xfrm>
              <a:off x="44101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" name="Isosceles Triangle 49"/>
            <p:cNvSpPr/>
            <p:nvPr/>
          </p:nvSpPr>
          <p:spPr>
            <a:xfrm>
              <a:off x="5299252" y="2634888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8387575" y="3211786"/>
            <a:ext cx="3200400" cy="787521"/>
            <a:chOff x="62643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5" name="Rounded Rectangle 52"/>
            <p:cNvSpPr/>
            <p:nvPr/>
          </p:nvSpPr>
          <p:spPr>
            <a:xfrm>
              <a:off x="62643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7" name="Isosceles Triangle 54"/>
            <p:cNvSpPr/>
            <p:nvPr/>
          </p:nvSpPr>
          <p:spPr>
            <a:xfrm flipV="1">
              <a:off x="7216802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171374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1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37017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2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44506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3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99149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4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67916" y="1408845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383376" y="1246116"/>
            <a:ext cx="297230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研究阶段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Roadmap</a:t>
            </a:r>
            <a:endParaRPr lang="en-US" sz="28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868293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调取外部轨迹处理API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等库完成轨迹数据处理任务，将库进行封装，便于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ChatGPT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调取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3506998" y="4339540"/>
            <a:ext cx="2227118" cy="20110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采用基于大语言模型的提示工程方法，利用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LangChain Agent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完成任务的自动选择、调用、执行</a:t>
            </a:r>
            <a:endParaRPr lang="zh-CN" altLang="en-US" sz="1600" dirty="0">
              <a:latin typeface="+mn-lt"/>
              <a:ea typeface="+mn-ea"/>
              <a:cs typeface="+mn-ea"/>
            </a:endParaRPr>
          </a:p>
          <a:p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6160457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分析用户自然语言表达的需求，处理我们提出的不同等级的语义问题，完成难度等级高的语义分析</a:t>
            </a:r>
            <a:endParaRPr lang="zh-CN" altLang="en-US" sz="1600" dirty="0"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33" name="TextBox 9"/>
          <p:cNvSpPr txBox="1"/>
          <p:nvPr/>
        </p:nvSpPr>
        <p:spPr>
          <a:xfrm>
            <a:off x="8796821" y="4339540"/>
            <a:ext cx="2227118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分析处理数据并返回结果，形成可视化的输出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+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文字描述，做成用户友好的应用</a:t>
            </a:r>
            <a:endParaRPr lang="zh-CN" altLang="en-US" sz="1600" dirty="0">
              <a:latin typeface="+mn-lt"/>
              <a:ea typeface="+mn-ea"/>
              <a:cs typeface="+mn-ea"/>
              <a:sym typeface="+mn-ea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82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5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28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2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3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相关工作</a:t>
              </a:r>
              <a:endPara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PA-文本框 9"/>
            <p:cNvSpPr txBox="1"/>
            <p:nvPr>
              <p:custDataLst>
                <p:tags r:id="rId4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Related Work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PA-组合 4"/>
          <p:cNvGrpSpPr/>
          <p:nvPr>
            <p:custDataLst>
              <p:tags r:id="rId5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6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8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9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10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11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12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664 0.00023 L -4.16667E-6 0.00023 " pathEditMode="relative" ptsTypes="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5 -0.00092 L 0 0.00023 " pathEditMode="relative" ptsTypes="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2" grpId="1"/>
      <p:bldP spid="13" grpId="0"/>
      <p:bldP spid="13" grpId="1"/>
      <p:bldP spid="19" grpId="0" animBg="1"/>
      <p:bldP spid="20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0365" y="416560"/>
            <a:ext cx="6136640" cy="6323965"/>
          </a:xfrm>
          <a:prstGeom prst="rect">
            <a:avLst/>
          </a:prstGeom>
        </p:spPr>
      </p:pic>
      <p:pic>
        <p:nvPicPr>
          <p:cNvPr id="15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PA" val="v5.1.1"/>
</p:tagLst>
</file>

<file path=ppt/tags/tag10.xml><?xml version="1.0" encoding="utf-8"?>
<p:tagLst xmlns:p="http://schemas.openxmlformats.org/presentationml/2006/main">
  <p:tag name="PA" val="v5.0.5"/>
</p:tagLst>
</file>

<file path=ppt/tags/tag11.xml><?xml version="1.0" encoding="utf-8"?>
<p:tagLst xmlns:p="http://schemas.openxmlformats.org/presentationml/2006/main">
  <p:tag name="PA" val="v5.0.5"/>
</p:tagLst>
</file>

<file path=ppt/tags/tag12.xml><?xml version="1.0" encoding="utf-8"?>
<p:tagLst xmlns:p="http://schemas.openxmlformats.org/presentationml/2006/main">
  <p:tag name="PA" val="v5.0.5"/>
</p:tagLst>
</file>

<file path=ppt/tags/tag13.xml><?xml version="1.0" encoding="utf-8"?>
<p:tagLst xmlns:p="http://schemas.openxmlformats.org/presentationml/2006/main">
  <p:tag name="PA" val="v5.1.1"/>
</p:tagLst>
</file>

<file path=ppt/tags/tag14.xml><?xml version="1.0" encoding="utf-8"?>
<p:tagLst xmlns:p="http://schemas.openxmlformats.org/presentationml/2006/main">
  <p:tag name="PA" val="v5.1.1"/>
</p:tagLst>
</file>

<file path=ppt/tags/tag15.xml><?xml version="1.0" encoding="utf-8"?>
<p:tagLst xmlns:p="http://schemas.openxmlformats.org/presentationml/2006/main">
  <p:tag name="PA" val="v5.1.1"/>
</p:tagLst>
</file>

<file path=ppt/tags/tag16.xml><?xml version="1.0" encoding="utf-8"?>
<p:tagLst xmlns:p="http://schemas.openxmlformats.org/presentationml/2006/main">
  <p:tag name="PA" val="v5.1.1"/>
</p:tagLst>
</file>

<file path=ppt/tags/tag17.xml><?xml version="1.0" encoding="utf-8"?>
<p:tagLst xmlns:p="http://schemas.openxmlformats.org/presentationml/2006/main">
  <p:tag name="PA" val="v5.1.1"/>
</p:tagLst>
</file>

<file path=ppt/tags/tag18.xml><?xml version="1.0" encoding="utf-8"?>
<p:tagLst xmlns:p="http://schemas.openxmlformats.org/presentationml/2006/main">
  <p:tag name="PA" val="v5.0.5"/>
</p:tagLst>
</file>

<file path=ppt/tags/tag19.xml><?xml version="1.0" encoding="utf-8"?>
<p:tagLst xmlns:p="http://schemas.openxmlformats.org/presentationml/2006/main">
  <p:tag name="PA" val="v5.0.5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0.5"/>
</p:tagLst>
</file>

<file path=ppt/tags/tag21.xml><?xml version="1.0" encoding="utf-8"?>
<p:tagLst xmlns:p="http://schemas.openxmlformats.org/presentationml/2006/main">
  <p:tag name="PA" val="v5.0.5"/>
</p:tagLst>
</file>

<file path=ppt/tags/tag22.xml><?xml version="1.0" encoding="utf-8"?>
<p:tagLst xmlns:p="http://schemas.openxmlformats.org/presentationml/2006/main">
  <p:tag name="PA" val="v5.0.5"/>
</p:tagLst>
</file>

<file path=ppt/tags/tag23.xml><?xml version="1.0" encoding="utf-8"?>
<p:tagLst xmlns:p="http://schemas.openxmlformats.org/presentationml/2006/main">
  <p:tag name="PA" val="v5.0.5"/>
</p:tagLst>
</file>

<file path=ppt/tags/tag24.xml><?xml version="1.0" encoding="utf-8"?>
<p:tagLst xmlns:p="http://schemas.openxmlformats.org/presentationml/2006/main">
  <p:tag name="PA" val="v5.0.5"/>
</p:tagLst>
</file>

<file path=ppt/tags/tag25.xml><?xml version="1.0" encoding="utf-8"?>
<p:tagLst xmlns:p="http://schemas.openxmlformats.org/presentationml/2006/main">
  <p:tag name="PA" val="v5.1.1"/>
</p:tagLst>
</file>

<file path=ppt/tags/tag26.xml><?xml version="1.0" encoding="utf-8"?>
<p:tagLst xmlns:p="http://schemas.openxmlformats.org/presentationml/2006/main">
  <p:tag name="PA" val="v5.1.0"/>
</p:tagLst>
</file>

<file path=ppt/tags/tag27.xml><?xml version="1.0" encoding="utf-8"?>
<p:tagLst xmlns:p="http://schemas.openxmlformats.org/presentationml/2006/main">
  <p:tag name="PA" val="v5.0.5"/>
</p:tagLst>
</file>

<file path=ppt/tags/tag28.xml><?xml version="1.0" encoding="utf-8"?>
<p:tagLst xmlns:p="http://schemas.openxmlformats.org/presentationml/2006/main">
  <p:tag name="PA" val="v5.1.0"/>
</p:tagLst>
</file>

<file path=ppt/tags/tag29.xml><?xml version="1.0" encoding="utf-8"?>
<p:tagLst xmlns:p="http://schemas.openxmlformats.org/presentationml/2006/main">
  <p:tag name="PA" val="v5.1.0"/>
</p:tagLst>
</file>

<file path=ppt/tags/tag3.xml><?xml version="1.0" encoding="utf-8"?>
<p:tagLst xmlns:p="http://schemas.openxmlformats.org/presentationml/2006/main">
  <p:tag name="PA" val="v5.1.1"/>
</p:tagLst>
</file>

<file path=ppt/tags/tag30.xml><?xml version="1.0" encoding="utf-8"?>
<p:tagLst xmlns:p="http://schemas.openxmlformats.org/presentationml/2006/main">
  <p:tag name="PA" val="v5.1.0"/>
</p:tagLst>
</file>

<file path=ppt/tags/tag31.xml><?xml version="1.0" encoding="utf-8"?>
<p:tagLst xmlns:p="http://schemas.openxmlformats.org/presentationml/2006/main">
  <p:tag name="PA" val="v5.1.0"/>
</p:tagLst>
</file>

<file path=ppt/tags/tag32.xml><?xml version="1.0" encoding="utf-8"?>
<p:tagLst xmlns:p="http://schemas.openxmlformats.org/presentationml/2006/main">
  <p:tag name="PA" val="v5.0.5"/>
</p:tagLst>
</file>

<file path=ppt/tags/tag33.xml><?xml version="1.0" encoding="utf-8"?>
<p:tagLst xmlns:p="http://schemas.openxmlformats.org/presentationml/2006/main">
  <p:tag name="PA" val="v5.1.1"/>
</p:tagLst>
</file>

<file path=ppt/tags/tag34.xml><?xml version="1.0" encoding="utf-8"?>
<p:tagLst xmlns:p="http://schemas.openxmlformats.org/presentationml/2006/main">
  <p:tag name="PA" val="v5.1.1"/>
</p:tagLst>
</file>

<file path=ppt/tags/tag35.xml><?xml version="1.0" encoding="utf-8"?>
<p:tagLst xmlns:p="http://schemas.openxmlformats.org/presentationml/2006/main">
  <p:tag name="PA" val="v5.1.1"/>
</p:tagLst>
</file>

<file path=ppt/tags/tag36.xml><?xml version="1.0" encoding="utf-8"?>
<p:tagLst xmlns:p="http://schemas.openxmlformats.org/presentationml/2006/main">
  <p:tag name="PA" val="v5.1.1"/>
</p:tagLst>
</file>

<file path=ppt/tags/tag37.xml><?xml version="1.0" encoding="utf-8"?>
<p:tagLst xmlns:p="http://schemas.openxmlformats.org/presentationml/2006/main">
  <p:tag name="PA" val="v5.0.5"/>
</p:tagLst>
</file>

<file path=ppt/tags/tag38.xml><?xml version="1.0" encoding="utf-8"?>
<p:tagLst xmlns:p="http://schemas.openxmlformats.org/presentationml/2006/main">
  <p:tag name="PA" val="v5.0.5"/>
</p:tagLst>
</file>

<file path=ppt/tags/tag39.xml><?xml version="1.0" encoding="utf-8"?>
<p:tagLst xmlns:p="http://schemas.openxmlformats.org/presentationml/2006/main">
  <p:tag name="PA" val="v5.0.5"/>
</p:tagLst>
</file>

<file path=ppt/tags/tag4.xml><?xml version="1.0" encoding="utf-8"?>
<p:tagLst xmlns:p="http://schemas.openxmlformats.org/presentationml/2006/main">
  <p:tag name="PA" val="v5.1.1"/>
</p:tagLst>
</file>

<file path=ppt/tags/tag40.xml><?xml version="1.0" encoding="utf-8"?>
<p:tagLst xmlns:p="http://schemas.openxmlformats.org/presentationml/2006/main">
  <p:tag name="PA" val="v5.0.5"/>
</p:tagLst>
</file>

<file path=ppt/tags/tag41.xml><?xml version="1.0" encoding="utf-8"?>
<p:tagLst xmlns:p="http://schemas.openxmlformats.org/presentationml/2006/main">
  <p:tag name="PA" val="v5.0.5"/>
</p:tagLst>
</file>

<file path=ppt/tags/tag42.xml><?xml version="1.0" encoding="utf-8"?>
<p:tagLst xmlns:p="http://schemas.openxmlformats.org/presentationml/2006/main">
  <p:tag name="PA" val="v5.0.5"/>
</p:tagLst>
</file>

<file path=ppt/tags/tag43.xml><?xml version="1.0" encoding="utf-8"?>
<p:tagLst xmlns:p="http://schemas.openxmlformats.org/presentationml/2006/main">
  <p:tag name="PA" val="v5.0.5"/>
</p:tagLst>
</file>

<file path=ppt/tags/tag44.xml><?xml version="1.0" encoding="utf-8"?>
<p:tagLst xmlns:p="http://schemas.openxmlformats.org/presentationml/2006/main">
  <p:tag name="PA" val="v5.1.1"/>
</p:tagLst>
</file>

<file path=ppt/tags/tag45.xml><?xml version="1.0" encoding="utf-8"?>
<p:tagLst xmlns:p="http://schemas.openxmlformats.org/presentationml/2006/main">
  <p:tag name="PA" val="v5.1.0"/>
</p:tagLst>
</file>

<file path=ppt/tags/tag46.xml><?xml version="1.0" encoding="utf-8"?>
<p:tagLst xmlns:p="http://schemas.openxmlformats.org/presentationml/2006/main">
  <p:tag name="PA" val="v4.0.0"/>
</p:tagLst>
</file>

<file path=ppt/tags/tag47.xml><?xml version="1.0" encoding="utf-8"?>
<p:tagLst xmlns:p="http://schemas.openxmlformats.org/presentationml/2006/main">
  <p:tag name="PA" val="v4.0.0"/>
</p:tagLst>
</file>

<file path=ppt/tags/tag48.xml><?xml version="1.0" encoding="utf-8"?>
<p:tagLst xmlns:p="http://schemas.openxmlformats.org/presentationml/2006/main">
  <p:tag name="PA" val="v4.0.0"/>
</p:tagLst>
</file>

<file path=ppt/tags/tag49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5.1.1"/>
</p:tagLst>
</file>

<file path=ppt/tags/tag50.xml><?xml version="1.0" encoding="utf-8"?>
<p:tagLst xmlns:p="http://schemas.openxmlformats.org/presentationml/2006/main">
  <p:tag name="PA" val="v5.1.0"/>
</p:tagLst>
</file>

<file path=ppt/tags/tag51.xml><?xml version="1.0" encoding="utf-8"?>
<p:tagLst xmlns:p="http://schemas.openxmlformats.org/presentationml/2006/main">
  <p:tag name="PA" val="v4.0.0"/>
</p:tagLst>
</file>

<file path=ppt/tags/tag52.xml><?xml version="1.0" encoding="utf-8"?>
<p:tagLst xmlns:p="http://schemas.openxmlformats.org/presentationml/2006/main">
  <p:tag name="PA" val="v4.0.0"/>
</p:tagLst>
</file>

<file path=ppt/tags/tag53.xml><?xml version="1.0" encoding="utf-8"?>
<p:tagLst xmlns:p="http://schemas.openxmlformats.org/presentationml/2006/main">
  <p:tag name="PA" val="v5.1.0"/>
</p:tagLst>
</file>

<file path=ppt/tags/tag54.xml><?xml version="1.0" encoding="utf-8"?>
<p:tagLst xmlns:p="http://schemas.openxmlformats.org/presentationml/2006/main">
  <p:tag name="PA" val="v5.1.0"/>
</p:tagLst>
</file>

<file path=ppt/tags/tag55.xml><?xml version="1.0" encoding="utf-8"?>
<p:tagLst xmlns:p="http://schemas.openxmlformats.org/presentationml/2006/main">
  <p:tag name="PA" val="v5.1.1"/>
</p:tagLst>
</file>

<file path=ppt/tags/tag56.xml><?xml version="1.0" encoding="utf-8"?>
<p:tagLst xmlns:p="http://schemas.openxmlformats.org/presentationml/2006/main">
  <p:tag name="PA" val="v5.1.1"/>
</p:tagLst>
</file>

<file path=ppt/tags/tag57.xml><?xml version="1.0" encoding="utf-8"?>
<p:tagLst xmlns:p="http://schemas.openxmlformats.org/presentationml/2006/main">
  <p:tag name="PA" val="v5.1.1"/>
</p:tagLst>
</file>

<file path=ppt/tags/tag58.xml><?xml version="1.0" encoding="utf-8"?>
<p:tagLst xmlns:p="http://schemas.openxmlformats.org/presentationml/2006/main">
  <p:tag name="PA" val="v5.1.1"/>
</p:tagLst>
</file>

<file path=ppt/tags/tag59.xml><?xml version="1.0" encoding="utf-8"?>
<p:tagLst xmlns:p="http://schemas.openxmlformats.org/presentationml/2006/main">
  <p:tag name="PA" val="v5.0.5"/>
</p:tagLst>
</file>

<file path=ppt/tags/tag6.xml><?xml version="1.0" encoding="utf-8"?>
<p:tagLst xmlns:p="http://schemas.openxmlformats.org/presentationml/2006/main">
  <p:tag name="PA" val="v5.0.5"/>
</p:tagLst>
</file>

<file path=ppt/tags/tag60.xml><?xml version="1.0" encoding="utf-8"?>
<p:tagLst xmlns:p="http://schemas.openxmlformats.org/presentationml/2006/main">
  <p:tag name="PA" val="v5.0.5"/>
</p:tagLst>
</file>

<file path=ppt/tags/tag61.xml><?xml version="1.0" encoding="utf-8"?>
<p:tagLst xmlns:p="http://schemas.openxmlformats.org/presentationml/2006/main">
  <p:tag name="PA" val="v5.0.5"/>
</p:tagLst>
</file>

<file path=ppt/tags/tag62.xml><?xml version="1.0" encoding="utf-8"?>
<p:tagLst xmlns:p="http://schemas.openxmlformats.org/presentationml/2006/main">
  <p:tag name="PA" val="v5.0.5"/>
</p:tagLst>
</file>

<file path=ppt/tags/tag63.xml><?xml version="1.0" encoding="utf-8"?>
<p:tagLst xmlns:p="http://schemas.openxmlformats.org/presentationml/2006/main">
  <p:tag name="PA" val="v5.0.5"/>
</p:tagLst>
</file>

<file path=ppt/tags/tag64.xml><?xml version="1.0" encoding="utf-8"?>
<p:tagLst xmlns:p="http://schemas.openxmlformats.org/presentationml/2006/main">
  <p:tag name="PA" val="v5.0.5"/>
</p:tagLst>
</file>

<file path=ppt/tags/tag65.xml><?xml version="1.0" encoding="utf-8"?>
<p:tagLst xmlns:p="http://schemas.openxmlformats.org/presentationml/2006/main">
  <p:tag name="PA" val="v5.0.5"/>
</p:tagLst>
</file>

<file path=ppt/tags/tag66.xml><?xml version="1.0" encoding="utf-8"?>
<p:tagLst xmlns:p="http://schemas.openxmlformats.org/presentationml/2006/main">
  <p:tag name="PA" val="v5.1.1"/>
</p:tagLst>
</file>

<file path=ppt/tags/tag67.xml><?xml version="1.0" encoding="utf-8"?>
<p:tagLst xmlns:p="http://schemas.openxmlformats.org/presentationml/2006/main">
  <p:tag name="PA" val="v5.1.0"/>
</p:tagLst>
</file>

<file path=ppt/tags/tag68.xml><?xml version="1.0" encoding="utf-8"?>
<p:tagLst xmlns:p="http://schemas.openxmlformats.org/presentationml/2006/main">
  <p:tag name="PA" val="v5.0.5"/>
</p:tagLst>
</file>

<file path=ppt/tags/tag69.xml><?xml version="1.0" encoding="utf-8"?>
<p:tagLst xmlns:p="http://schemas.openxmlformats.org/presentationml/2006/main">
  <p:tag name="PA" val="v5.1.0"/>
</p:tagLst>
</file>

<file path=ppt/tags/tag7.xml><?xml version="1.0" encoding="utf-8"?>
<p:tagLst xmlns:p="http://schemas.openxmlformats.org/presentationml/2006/main">
  <p:tag name="PA" val="v5.0.5"/>
</p:tagLst>
</file>

<file path=ppt/tags/tag70.xml><?xml version="1.0" encoding="utf-8"?>
<p:tagLst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23E8C26-BD40-4B04-B83B-D289AC4EE9D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514包图\5"/>
  <p:tag name="ISPRING_PRESENTATION_TITLE" val="蓝色大气稳重合作商业计划书PPT模板"/>
  <p:tag name="ISPRING_FIRST_PUBLISH" val="1"/>
</p:tagLst>
</file>

<file path=ppt/tags/tag8.xml><?xml version="1.0" encoding="utf-8"?>
<p:tagLst xmlns:p="http://schemas.openxmlformats.org/presentationml/2006/main">
  <p:tag name="PA" val="v5.0.5"/>
</p:tagLst>
</file>

<file path=ppt/tags/tag9.xml><?xml version="1.0" encoding="utf-8"?>
<p:tagLst xmlns:p="http://schemas.openxmlformats.org/presentationml/2006/main">
  <p:tag name="PA" val="v5.0.5"/>
</p:tagLst>
</file>

<file path=ppt/theme/theme1.xml><?xml version="1.0" encoding="utf-8"?>
<a:theme xmlns:a="http://schemas.openxmlformats.org/drawingml/2006/main" name="第一PPT，www.1ppt.com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83AF"/>
      </a:accent1>
      <a:accent2>
        <a:srgbClr val="5E9BA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kznawmf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4130</Words>
  <Application>WPS 文字</Application>
  <PresentationFormat>宽屏</PresentationFormat>
  <Paragraphs>284</Paragraphs>
  <Slides>30</Slides>
  <Notes>30</Notes>
  <HiddenSlides>2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汉仪旗黑</vt:lpstr>
      <vt:lpstr>思源黑体 CN Heavy</vt:lpstr>
      <vt:lpstr>Source Han Sans CN Normal</vt:lpstr>
      <vt:lpstr>冬青黑体简体中文</vt:lpstr>
      <vt:lpstr>思源黑体 CN Bold</vt:lpstr>
      <vt:lpstr>汉仪中黑KW</vt:lpstr>
      <vt:lpstr>微软雅黑 Light</vt:lpstr>
      <vt:lpstr>宋体</vt:lpstr>
      <vt:lpstr>Arial Unicode MS</vt:lpstr>
      <vt:lpstr>Calibri</vt:lpstr>
      <vt:lpstr>Helvetica Neue</vt:lpstr>
      <vt:lpstr>汉仪书宋二KW</vt:lpstr>
      <vt:lpstr>等线</vt:lpstr>
      <vt:lpstr>汉仪中等线KW</vt:lpstr>
      <vt:lpstr>黑体</vt:lpstr>
      <vt:lpstr>微软雅黑</vt:lpstr>
      <vt:lpstr>Source Han Sans CN Normal</vt:lpstr>
      <vt:lpstr>微软雅黑</vt:lpstr>
      <vt:lpstr>思源黑体 CN Bold</vt:lpstr>
      <vt:lpstr>苹方-简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蓝色大气稳重合作商业计划书</dc:title>
  <dc:creator>第一PPT</dc:creator>
  <cp:keywords>www.1ppt.com</cp:keywords>
  <dc:description>www.1ppt.com</dc:description>
  <cp:lastModifiedBy>Eric·陶</cp:lastModifiedBy>
  <cp:revision>188</cp:revision>
  <dcterms:created xsi:type="dcterms:W3CDTF">2023-10-25T15:02:10Z</dcterms:created>
  <dcterms:modified xsi:type="dcterms:W3CDTF">2023-10-25T15:02:10Z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F216B4CDB9D42FE62A423765C1B686D0_42</vt:lpwstr>
  </property>
  <property fmtid="{D5CDD505-2E9C-101B-9397-08002B2CF9AE}" pid="3" name="KSOProductBuildVer">
    <vt:lpwstr>2052-6.2.2.8394</vt:lpwstr>
  </property>
</Properties>
</file>